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256" r:id="rId2"/>
    <p:sldId id="390" r:id="rId3"/>
    <p:sldId id="419" r:id="rId4"/>
    <p:sldId id="420" r:id="rId5"/>
    <p:sldId id="421" r:id="rId6"/>
    <p:sldId id="422" r:id="rId7"/>
    <p:sldId id="416" r:id="rId8"/>
    <p:sldId id="418" r:id="rId9"/>
    <p:sldId id="417" r:id="rId10"/>
    <p:sldId id="424" r:id="rId11"/>
    <p:sldId id="425" r:id="rId12"/>
    <p:sldId id="426" r:id="rId13"/>
    <p:sldId id="427" r:id="rId14"/>
    <p:sldId id="428" r:id="rId15"/>
    <p:sldId id="429" r:id="rId16"/>
    <p:sldId id="430" r:id="rId17"/>
    <p:sldId id="431" r:id="rId18"/>
    <p:sldId id="432" r:id="rId19"/>
    <p:sldId id="433" r:id="rId20"/>
    <p:sldId id="434" r:id="rId21"/>
    <p:sldId id="435" r:id="rId22"/>
    <p:sldId id="436" r:id="rId23"/>
    <p:sldId id="477" r:id="rId24"/>
    <p:sldId id="476" r:id="rId25"/>
    <p:sldId id="471" r:id="rId26"/>
    <p:sldId id="437" r:id="rId27"/>
    <p:sldId id="472" r:id="rId28"/>
    <p:sldId id="438" r:id="rId29"/>
    <p:sldId id="439" r:id="rId30"/>
    <p:sldId id="440" r:id="rId31"/>
    <p:sldId id="442" r:id="rId32"/>
    <p:sldId id="444" r:id="rId33"/>
    <p:sldId id="445" r:id="rId34"/>
    <p:sldId id="446" r:id="rId35"/>
    <p:sldId id="447" r:id="rId36"/>
    <p:sldId id="448" r:id="rId37"/>
    <p:sldId id="473" r:id="rId38"/>
    <p:sldId id="449" r:id="rId39"/>
    <p:sldId id="450" r:id="rId40"/>
    <p:sldId id="451" r:id="rId41"/>
    <p:sldId id="452" r:id="rId42"/>
    <p:sldId id="453" r:id="rId43"/>
    <p:sldId id="479" r:id="rId44"/>
    <p:sldId id="478" r:id="rId45"/>
    <p:sldId id="456" r:id="rId46"/>
    <p:sldId id="457" r:id="rId47"/>
    <p:sldId id="458" r:id="rId48"/>
    <p:sldId id="459" r:id="rId49"/>
    <p:sldId id="474" r:id="rId50"/>
    <p:sldId id="461" r:id="rId51"/>
    <p:sldId id="463" r:id="rId52"/>
    <p:sldId id="464" r:id="rId53"/>
    <p:sldId id="465" r:id="rId54"/>
    <p:sldId id="466" r:id="rId55"/>
    <p:sldId id="467" r:id="rId56"/>
    <p:sldId id="468" r:id="rId57"/>
    <p:sldId id="475" r:id="rId58"/>
    <p:sldId id="469" r:id="rId59"/>
    <p:sldId id="470" r:id="rId60"/>
    <p:sldId id="423" r:id="rId61"/>
    <p:sldId id="265" r:id="rId62"/>
  </p:sldIdLst>
  <p:sldSz cx="12204700" cy="6859588"/>
  <p:notesSz cx="9144000" cy="6858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54466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108932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63398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217864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723312" algn="l" defTabSz="1089325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3267974" algn="l" defTabSz="1089325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812637" algn="l" defTabSz="1089325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4357299" algn="l" defTabSz="1089325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003399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65" autoAdjust="0"/>
    <p:restoredTop sz="94557" autoAdjust="0"/>
  </p:normalViewPr>
  <p:slideViewPr>
    <p:cSldViewPr>
      <p:cViewPr varScale="1">
        <p:scale>
          <a:sx n="77" d="100"/>
          <a:sy n="77" d="100"/>
        </p:scale>
        <p:origin x="120" y="180"/>
      </p:cViewPr>
      <p:guideLst>
        <p:guide orient="horz" pos="2161"/>
        <p:guide pos="38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0" d="100"/>
          <a:sy n="90" d="100"/>
        </p:scale>
        <p:origin x="-1740" y="-96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E60E44AF-0D8D-4B66-BECC-4D5B9292E151}" type="datetimeFigureOut">
              <a:rPr lang="zh-CN" altLang="en-US"/>
              <a:pPr>
                <a:defRPr/>
              </a:pPr>
              <a:t>2019/5/14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C3C35A87-E971-49BF-8F02-A5CE2B85C74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66913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57119A08-1D2F-470C-8FD3-E69459F4B57D}" type="datetimeFigureOut">
              <a:rPr lang="zh-CN" altLang="en-US"/>
              <a:pPr>
                <a:defRPr/>
              </a:pPr>
              <a:t>2019/5/14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284413" y="514350"/>
            <a:ext cx="4575175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06004EB-C740-4F3D-A864-243FCB14D11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4903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662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9325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3987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8649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3312" algn="l" defTabSz="108932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7974" algn="l" defTabSz="108932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2637" algn="l" defTabSz="108932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7299" algn="l" defTabSz="108932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6004EB-C740-4F3D-A864-243FCB14D11E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369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6004EB-C740-4F3D-A864-243FCB14D11E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312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6004EB-C740-4F3D-A864-243FCB14D11E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990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6004EB-C740-4F3D-A864-243FCB14D11E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6985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6004EB-C740-4F3D-A864-243FCB14D11E}" type="slidenum">
              <a:rPr lang="zh-CN" altLang="en-US" smtClean="0"/>
              <a:pPr>
                <a:defRPr/>
              </a:pPr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5163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LVS:Linux</a:t>
            </a:r>
            <a:r>
              <a:rPr lang="en-US" altLang="zh-CN" sz="14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Virtual Server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6004EB-C740-4F3D-A864-243FCB14D11E}" type="slidenum">
              <a:rPr lang="zh-CN" altLang="en-US" smtClean="0"/>
              <a:pPr>
                <a:defRPr/>
              </a:pPr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524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图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6004EB-C740-4F3D-A864-243FCB14D11E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099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https://jingyan.baidu.com/article/215817f792b4cc1eda142336.html</a:t>
            </a:r>
          </a:p>
          <a:p>
            <a:r>
              <a:rPr lang="en-US" altLang="zh-CN" dirty="0" smtClean="0"/>
              <a:t>MBR </a:t>
            </a:r>
            <a:r>
              <a:rPr lang="zh-CN" altLang="en-US" dirty="0" smtClean="0"/>
              <a:t>与</a:t>
            </a:r>
            <a:r>
              <a:rPr lang="en-US" altLang="zh-CN" dirty="0" smtClean="0"/>
              <a:t>GUID</a:t>
            </a:r>
            <a:r>
              <a:rPr lang="zh-CN" altLang="en-US" dirty="0" smtClean="0"/>
              <a:t>区别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6004EB-C740-4F3D-A864-243FCB14D11E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067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通过业务规划可以评估系统未来可能面临的请求量及存储需求，为容量规划提供参考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6004EB-C740-4F3D-A864-243FCB14D11E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517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通过业务规划可以评估系统未来可能面临的请求量及存储需求，为容量规划提供参考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6004EB-C740-4F3D-A864-243FCB14D11E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790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6004EB-C740-4F3D-A864-243FCB14D11E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740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6004EB-C740-4F3D-A864-243FCB14D11E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2965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6004EB-C740-4F3D-A864-243FCB14D11E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0761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6004EB-C740-4F3D-A864-243FCB14D11E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705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5353" y="2929613"/>
            <a:ext cx="10373995" cy="928910"/>
          </a:xfrm>
        </p:spPr>
        <p:txBody>
          <a:bodyPr>
            <a:normAutofit/>
          </a:bodyPr>
          <a:lstStyle>
            <a:lvl1pPr algn="l">
              <a:defRPr sz="43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15353" y="3887100"/>
            <a:ext cx="8543290" cy="685967"/>
          </a:xfrm>
        </p:spPr>
        <p:txBody>
          <a:bodyPr anchor="ctr">
            <a:noAutofit/>
          </a:bodyPr>
          <a:lstStyle>
            <a:lvl1pPr marL="0" indent="0" algn="l">
              <a:buNone/>
              <a:defRPr sz="3200" b="1">
                <a:solidFill>
                  <a:schemeClr val="tx1">
                    <a:tint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Wingdings" pitchFamily="2" charset="2"/>
              </a:defRPr>
            </a:lvl1pPr>
            <a:lvl2pPr marL="544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9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8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33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7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26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72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altLang="zh-CN" dirty="0" smtClean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6380" y="0"/>
            <a:ext cx="3228320" cy="519627"/>
          </a:xfrm>
          <a:prstGeom prst="rect">
            <a:avLst/>
          </a:prstGeom>
        </p:spPr>
      </p:pic>
      <p:grpSp>
        <p:nvGrpSpPr>
          <p:cNvPr id="11" name="组合 10"/>
          <p:cNvGrpSpPr/>
          <p:nvPr userDrawn="1"/>
        </p:nvGrpSpPr>
        <p:grpSpPr>
          <a:xfrm>
            <a:off x="-18330" y="6526138"/>
            <a:ext cx="12276707" cy="0"/>
            <a:chOff x="-18330" y="6526138"/>
            <a:chExt cx="12276707" cy="0"/>
          </a:xfrm>
        </p:grpSpPr>
        <p:cxnSp>
          <p:nvCxnSpPr>
            <p:cNvPr id="12" name="直接连接符 11"/>
            <p:cNvCxnSpPr/>
            <p:nvPr userDrawn="1"/>
          </p:nvCxnSpPr>
          <p:spPr bwMode="auto">
            <a:xfrm>
              <a:off x="7789909" y="6526138"/>
              <a:ext cx="4468468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 userDrawn="1"/>
          </p:nvCxnSpPr>
          <p:spPr bwMode="auto">
            <a:xfrm>
              <a:off x="-18330" y="6526138"/>
              <a:ext cx="4468468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 bwMode="auto">
            <a:xfrm>
              <a:off x="3510062" y="6526138"/>
              <a:ext cx="4468468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742" y="405458"/>
            <a:ext cx="8279325" cy="576065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itchFamily="2" charset="2"/>
              <a:buChar char="n"/>
              <a:defRPr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itchFamily="2" charset="2"/>
              <a:buChar char="n"/>
              <a:defRPr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" y="6357821"/>
            <a:ext cx="667445" cy="501767"/>
          </a:xfrm>
          <a:prstGeom prst="rect">
            <a:avLst/>
          </a:prstGeom>
        </p:spPr>
        <p:txBody>
          <a:bodyPr lIns="108932" tIns="54466" rIns="108932" bIns="54466"/>
          <a:lstStyle>
            <a:lvl1pPr>
              <a:defRPr/>
            </a:lvl1pPr>
          </a:lstStyle>
          <a:p>
            <a:pPr>
              <a:defRPr/>
            </a:pPr>
            <a:fld id="{C9F260F8-0F8D-4271-AB2B-8487BB54F279}" type="datetime1">
              <a:rPr lang="zh-CN" altLang="en-US"/>
              <a:pPr>
                <a:defRPr/>
              </a:pPr>
              <a:t>2019/5/14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3669564"/>
            <a:ext cx="12204700" cy="60180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932" tIns="54466" rIns="108932" bIns="54466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1129363" y="1703784"/>
            <a:ext cx="652508" cy="611329"/>
          </a:xfrm>
          <a:prstGeom prst="rect">
            <a:avLst/>
          </a:prstGeom>
          <a:solidFill>
            <a:schemeClr val="accent4">
              <a:lumMod val="5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932" tIns="54466" rIns="108932" bIns="54466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557734" y="1197546"/>
            <a:ext cx="864096" cy="828867"/>
          </a:xfrm>
          <a:prstGeom prst="rect">
            <a:avLst/>
          </a:prstGeom>
          <a:solidFill>
            <a:schemeClr val="accent4">
              <a:lumMod val="5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932" tIns="54466" rIns="108932" bIns="54466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892152" y="2107102"/>
            <a:ext cx="6298429" cy="1541157"/>
          </a:xfrm>
          <a:prstGeom prst="rect">
            <a:avLst/>
          </a:prstGeom>
          <a:noFill/>
          <a:ln>
            <a:noFill/>
          </a:ln>
        </p:spPr>
        <p:txBody>
          <a:bodyPr wrap="square" lIns="108932" tIns="54466" rIns="108932" bIns="54466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300" b="1" dirty="0" smtClean="0">
                <a:ln w="18000">
                  <a:noFill/>
                  <a:prstDash val="solid"/>
                  <a:miter lim="800000"/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Question</a:t>
            </a:r>
            <a:endParaRPr lang="zh-CN" altLang="en-US" sz="9300" b="1" dirty="0">
              <a:ln w="18000">
                <a:noFill/>
                <a:prstDash val="solid"/>
                <a:miter lim="800000"/>
              </a:ln>
              <a:solidFill>
                <a:schemeClr val="accent4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2758" y="28774"/>
            <a:ext cx="3228320" cy="51962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29742" y="405458"/>
            <a:ext cx="8279325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8932" tIns="54466" rIns="108932" bIns="5446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10235" y="1197546"/>
            <a:ext cx="10984230" cy="504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8932" tIns="54466" rIns="108932" bIns="544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413718" y="1053530"/>
            <a:ext cx="11251208" cy="1587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矩形 15"/>
          <p:cNvSpPr/>
          <p:nvPr userDrawn="1"/>
        </p:nvSpPr>
        <p:spPr>
          <a:xfrm>
            <a:off x="485726" y="405458"/>
            <a:ext cx="118690" cy="49907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08932" tIns="54466" rIns="108932" bIns="54466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972758" y="28774"/>
            <a:ext cx="3228320" cy="519627"/>
          </a:xfrm>
          <a:prstGeom prst="rect">
            <a:avLst/>
          </a:prstGeom>
        </p:spPr>
      </p:pic>
      <p:grpSp>
        <p:nvGrpSpPr>
          <p:cNvPr id="6" name="组合 5"/>
          <p:cNvGrpSpPr/>
          <p:nvPr userDrawn="1"/>
        </p:nvGrpSpPr>
        <p:grpSpPr>
          <a:xfrm>
            <a:off x="-18329" y="6454130"/>
            <a:ext cx="12223030" cy="72008"/>
            <a:chOff x="-18330" y="6526138"/>
            <a:chExt cx="12276707" cy="0"/>
          </a:xfrm>
        </p:grpSpPr>
        <p:cxnSp>
          <p:nvCxnSpPr>
            <p:cNvPr id="28" name="直接连接符 27"/>
            <p:cNvCxnSpPr/>
            <p:nvPr userDrawn="1"/>
          </p:nvCxnSpPr>
          <p:spPr bwMode="auto">
            <a:xfrm>
              <a:off x="7789909" y="6526138"/>
              <a:ext cx="4468468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 userDrawn="1"/>
          </p:nvCxnSpPr>
          <p:spPr bwMode="auto">
            <a:xfrm>
              <a:off x="-18330" y="6526138"/>
              <a:ext cx="4468468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 userDrawn="1"/>
          </p:nvCxnSpPr>
          <p:spPr bwMode="auto">
            <a:xfrm>
              <a:off x="3510062" y="6526138"/>
              <a:ext cx="4468468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2" r:id="rId2"/>
    <p:sldLayoutId id="2147483723" r:id="rId3"/>
    <p:sldLayoutId id="2147483724" r:id="rId4"/>
    <p:sldLayoutId id="2147483725" r:id="rId5"/>
    <p:sldLayoutId id="2147483727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9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9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9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9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5pPr>
      <a:lvl6pPr marL="544662" algn="l" rtl="0" fontAlgn="base">
        <a:spcBef>
          <a:spcPct val="0"/>
        </a:spcBef>
        <a:spcAft>
          <a:spcPct val="0"/>
        </a:spcAft>
        <a:defRPr sz="29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6pPr>
      <a:lvl7pPr marL="1089325" algn="l" rtl="0" fontAlgn="base">
        <a:spcBef>
          <a:spcPct val="0"/>
        </a:spcBef>
        <a:spcAft>
          <a:spcPct val="0"/>
        </a:spcAft>
        <a:defRPr sz="29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7pPr>
      <a:lvl8pPr marL="1633987" algn="l" rtl="0" fontAlgn="base">
        <a:spcBef>
          <a:spcPct val="0"/>
        </a:spcBef>
        <a:spcAft>
          <a:spcPct val="0"/>
        </a:spcAft>
        <a:defRPr sz="29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8pPr>
      <a:lvl9pPr marL="2178649" algn="l" rtl="0" fontAlgn="base">
        <a:spcBef>
          <a:spcPct val="0"/>
        </a:spcBef>
        <a:spcAft>
          <a:spcPct val="0"/>
        </a:spcAft>
        <a:defRPr sz="29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408497" indent="-408497" algn="l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chemeClr val="accent4">
            <a:lumMod val="50000"/>
          </a:schemeClr>
        </a:buClr>
        <a:buFont typeface="Wingdings" pitchFamily="2" charset="2"/>
        <a:buChar char="u"/>
        <a:defRPr sz="2800" b="1" kern="1200" baseline="0">
          <a:solidFill>
            <a:schemeClr val="tx1"/>
          </a:solidFill>
          <a:latin typeface="Times New Roman" panose="02020603050405020304" pitchFamily="18" charset="0"/>
          <a:ea typeface="楷体" panose="02010609060101010101" pitchFamily="49" charset="-122"/>
          <a:cs typeface="+mn-cs"/>
        </a:defRPr>
      </a:lvl1pPr>
      <a:lvl2pPr marL="885076" indent="-340414" algn="l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2F6231"/>
        </a:buClr>
        <a:buFont typeface="Arial" charset="0"/>
        <a:buChar char="–"/>
        <a:defRPr sz="2600" b="1" kern="1200" baseline="0">
          <a:solidFill>
            <a:schemeClr val="tx1"/>
          </a:solidFill>
          <a:latin typeface="Times New Roman" panose="02020603050405020304" pitchFamily="18" charset="0"/>
          <a:ea typeface="楷体" panose="02010609060101010101" pitchFamily="49" charset="-122"/>
          <a:cs typeface="+mn-cs"/>
        </a:defRPr>
      </a:lvl2pPr>
      <a:lvl3pPr marL="1361656" indent="-272331" algn="l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2F6231"/>
        </a:buClr>
        <a:buFont typeface="Arial" charset="0"/>
        <a:buChar char="•"/>
        <a:defRPr sz="2400" b="1" kern="1200" baseline="0">
          <a:solidFill>
            <a:schemeClr val="tx1"/>
          </a:solidFill>
          <a:latin typeface="Times New Roman" panose="02020603050405020304" pitchFamily="18" charset="0"/>
          <a:ea typeface="楷体" panose="02010609060101010101" pitchFamily="49" charset="-122"/>
          <a:cs typeface="+mn-cs"/>
        </a:defRPr>
      </a:lvl3pPr>
      <a:lvl4pPr marL="1906318" indent="-272331" algn="l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2F6231"/>
        </a:buClr>
        <a:buFont typeface="Arial" charset="0"/>
        <a:buChar char="–"/>
        <a:defRPr sz="1300" b="1" kern="1200" baseline="0">
          <a:solidFill>
            <a:schemeClr val="tx1"/>
          </a:solidFill>
          <a:latin typeface="Times New Roman" panose="02020603050405020304" pitchFamily="18" charset="0"/>
          <a:ea typeface="楷体" panose="02010609060101010101" pitchFamily="49" charset="-122"/>
          <a:cs typeface="+mn-cs"/>
        </a:defRPr>
      </a:lvl4pPr>
      <a:lvl5pPr marL="2450981" indent="-272331" algn="l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2F6231"/>
        </a:buClr>
        <a:buFont typeface="Arial" charset="0"/>
        <a:buChar char="»"/>
        <a:defRPr sz="1300" b="1" kern="1200" baseline="0">
          <a:solidFill>
            <a:schemeClr val="tx1"/>
          </a:solidFill>
          <a:latin typeface="Times New Roman" panose="02020603050405020304" pitchFamily="18" charset="0"/>
          <a:ea typeface="楷体" panose="02010609060101010101" pitchFamily="49" charset="-122"/>
          <a:cs typeface="+mn-cs"/>
        </a:defRPr>
      </a:lvl5pPr>
      <a:lvl6pPr marL="2995643" indent="-272331" algn="l" defTabSz="108932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40305" indent="-272331" algn="l" defTabSz="108932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4968" indent="-272331" algn="l" defTabSz="108932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9630" indent="-272331" algn="l" defTabSz="108932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93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662" algn="l" defTabSz="10893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9325" algn="l" defTabSz="10893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3987" algn="l" defTabSz="10893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8649" algn="l" defTabSz="10893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3312" algn="l" defTabSz="10893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7974" algn="l" defTabSz="10893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12637" algn="l" defTabSz="10893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7299" algn="l" defTabSz="10893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ctrTitle"/>
          </p:nvPr>
        </p:nvSpPr>
        <p:spPr>
          <a:xfrm>
            <a:off x="744500" y="1286654"/>
            <a:ext cx="10668285" cy="3643338"/>
          </a:xfrm>
        </p:spPr>
        <p:txBody>
          <a:bodyPr>
            <a:normAutofit/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dirty="0" smtClean="0"/>
              <a:t>性能测试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--</a:t>
            </a:r>
            <a:r>
              <a:rPr lang="zh-CN" altLang="en-US" sz="3200" dirty="0" smtClean="0">
                <a:solidFill>
                  <a:schemeClr val="bg1">
                    <a:lumMod val="50000"/>
                  </a:schemeClr>
                </a:solidFill>
              </a:rPr>
              <a:t>计划测试</a:t>
            </a:r>
            <a:r>
              <a:rPr lang="en-US" altLang="zh-CN" sz="32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zh-CN" sz="32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zh-CN" altLang="en-US" sz="32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通过系统日志进行分析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怎样做容量规划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可以参考日志的变化规律，通过一个模型来预估未来的容量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05" t="5642" r="2366" b="3388"/>
          <a:stretch/>
        </p:blipFill>
        <p:spPr>
          <a:xfrm rot="16200000">
            <a:off x="4022127" y="1204781"/>
            <a:ext cx="3435178" cy="624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9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通过系统日志进行分析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分析日志中的数据：</a:t>
            </a:r>
            <a:endParaRPr lang="en-US" altLang="zh-CN" dirty="0" smtClean="0"/>
          </a:p>
          <a:p>
            <a:pPr marL="544662" lvl="1" indent="0">
              <a:buNone/>
            </a:pPr>
            <a:r>
              <a:rPr lang="en-US" altLang="zh-CN" dirty="0" smtClean="0"/>
              <a:t>1 2007</a:t>
            </a:r>
            <a:r>
              <a:rPr lang="zh-CN" altLang="en-US" dirty="0" smtClean="0"/>
              <a:t>年</a:t>
            </a:r>
            <a:r>
              <a:rPr lang="en-US" altLang="zh-CN" dirty="0" smtClean="0"/>
              <a:t>3</a:t>
            </a:r>
            <a:r>
              <a:rPr lang="zh-CN" altLang="en-US" dirty="0" smtClean="0"/>
              <a:t>月</a:t>
            </a:r>
            <a:r>
              <a:rPr lang="en-US" altLang="zh-CN" dirty="0" smtClean="0"/>
              <a:t>—7</a:t>
            </a:r>
            <a:r>
              <a:rPr lang="zh-CN" altLang="en-US" dirty="0" smtClean="0"/>
              <a:t>月出现爆发式增长</a:t>
            </a:r>
            <a:endParaRPr lang="en-US" altLang="zh-CN" dirty="0" smtClean="0"/>
          </a:p>
          <a:p>
            <a:pPr marL="544662" lvl="1" indent="0">
              <a:buNone/>
            </a:pPr>
            <a:r>
              <a:rPr lang="en-US" altLang="zh-CN" dirty="0" smtClean="0"/>
              <a:t>2 </a:t>
            </a:r>
            <a:r>
              <a:rPr lang="zh-CN" altLang="en-US" dirty="0" smtClean="0"/>
              <a:t>随后两年内访问量比较稳定（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万以内）</a:t>
            </a:r>
            <a:endParaRPr lang="en-US" altLang="zh-CN" dirty="0" smtClean="0"/>
          </a:p>
          <a:p>
            <a:pPr marL="544662" lvl="1" indent="0">
              <a:buNone/>
            </a:pPr>
            <a:r>
              <a:rPr lang="en-US" altLang="zh-CN" dirty="0" smtClean="0"/>
              <a:t>3 </a:t>
            </a:r>
            <a:r>
              <a:rPr lang="zh-CN" altLang="en-US" dirty="0" smtClean="0"/>
              <a:t>最高容量预估每月</a:t>
            </a:r>
            <a:r>
              <a:rPr lang="en-US" altLang="zh-CN" dirty="0" smtClean="0"/>
              <a:t>1100</a:t>
            </a:r>
            <a:r>
              <a:rPr lang="zh-CN" altLang="en-US" dirty="0" smtClean="0"/>
              <a:t>万</a:t>
            </a:r>
            <a:endParaRPr lang="en-US" altLang="zh-CN" dirty="0" smtClean="0"/>
          </a:p>
          <a:p>
            <a:pPr marL="544662" lvl="1" indent="0">
              <a:buNone/>
            </a:pPr>
            <a:r>
              <a:rPr lang="en-US" altLang="zh-CN" dirty="0" smtClean="0"/>
              <a:t>4 </a:t>
            </a:r>
            <a:r>
              <a:rPr lang="zh-CN" altLang="en-US" dirty="0" smtClean="0"/>
              <a:t>以上数据没有超过</a:t>
            </a:r>
            <a:r>
              <a:rPr lang="en-US" altLang="zh-CN" dirty="0" smtClean="0"/>
              <a:t>1100</a:t>
            </a:r>
            <a:r>
              <a:rPr lang="zh-CN" altLang="en-US" dirty="0" smtClean="0"/>
              <a:t>万的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974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通过系统日志进行分析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38" t="11003" r="7009" b="3953"/>
          <a:stretch/>
        </p:blipFill>
        <p:spPr>
          <a:xfrm rot="10800000">
            <a:off x="1565846" y="1125538"/>
            <a:ext cx="8496944" cy="5227731"/>
          </a:xfrm>
        </p:spPr>
      </p:pic>
    </p:spTree>
    <p:extLst>
      <p:ext uri="{BB962C8B-B14F-4D97-AF65-F5344CB8AC3E}">
        <p14:creationId xmlns:p14="http://schemas.microsoft.com/office/powerpoint/2010/main" val="123867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通过系统日志进行分析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继续分析之后的日志，可以发现：</a:t>
            </a:r>
            <a:endParaRPr lang="en-US" altLang="zh-CN" dirty="0" smtClean="0"/>
          </a:p>
          <a:p>
            <a:pPr marL="544662" lvl="1" indent="0">
              <a:buNone/>
            </a:pPr>
            <a:r>
              <a:rPr lang="en-US" altLang="zh-CN" dirty="0" smtClean="0"/>
              <a:t>1 2009</a:t>
            </a:r>
            <a:r>
              <a:rPr lang="zh-CN" altLang="en-US" dirty="0" smtClean="0"/>
              <a:t>年</a:t>
            </a:r>
            <a:r>
              <a:rPr lang="en-US" altLang="zh-CN" dirty="0" smtClean="0"/>
              <a:t>5</a:t>
            </a:r>
            <a:r>
              <a:rPr lang="zh-CN" altLang="en-US" dirty="0" smtClean="0"/>
              <a:t>月</a:t>
            </a:r>
            <a:r>
              <a:rPr lang="en-US" altLang="zh-CN" dirty="0" smtClean="0"/>
              <a:t>—2011</a:t>
            </a:r>
            <a:r>
              <a:rPr lang="zh-CN" altLang="en-US" dirty="0" smtClean="0"/>
              <a:t>年</a:t>
            </a:r>
            <a:r>
              <a:rPr lang="en-US" altLang="zh-CN" dirty="0" smtClean="0"/>
              <a:t>7</a:t>
            </a:r>
            <a:r>
              <a:rPr lang="zh-CN" altLang="en-US" dirty="0" smtClean="0"/>
              <a:t>月没有超出之前的用户容量</a:t>
            </a:r>
            <a:r>
              <a:rPr lang="en-US" altLang="zh-CN" dirty="0" smtClean="0"/>
              <a:t>1100</a:t>
            </a:r>
            <a:r>
              <a:rPr lang="zh-CN" altLang="en-US" dirty="0" smtClean="0"/>
              <a:t>万</a:t>
            </a:r>
            <a:endParaRPr lang="en-US" altLang="zh-CN" dirty="0" smtClean="0"/>
          </a:p>
          <a:p>
            <a:pPr marL="544662" lvl="1" indent="0">
              <a:buNone/>
            </a:pPr>
            <a:r>
              <a:rPr lang="en-US" altLang="zh-CN" dirty="0" smtClean="0"/>
              <a:t>2 2011</a:t>
            </a:r>
            <a:r>
              <a:rPr lang="zh-CN" altLang="en-US" dirty="0" smtClean="0"/>
              <a:t>年</a:t>
            </a:r>
            <a:r>
              <a:rPr lang="en-US" altLang="zh-CN" dirty="0" smtClean="0"/>
              <a:t>8</a:t>
            </a:r>
            <a:r>
              <a:rPr lang="zh-CN" altLang="en-US" dirty="0" smtClean="0"/>
              <a:t>月出现了</a:t>
            </a:r>
            <a:r>
              <a:rPr lang="en-US" altLang="zh-CN" dirty="0" smtClean="0"/>
              <a:t>1400</a:t>
            </a:r>
            <a:r>
              <a:rPr lang="zh-CN" altLang="en-US" dirty="0" smtClean="0"/>
              <a:t>万访问量，超出了之前的预估</a:t>
            </a:r>
            <a:endParaRPr lang="en-US" altLang="zh-CN" dirty="0" smtClean="0"/>
          </a:p>
          <a:p>
            <a:r>
              <a:rPr lang="zh-CN" altLang="en-US" dirty="0" smtClean="0"/>
              <a:t>预估是不是有问题？</a:t>
            </a:r>
            <a:endParaRPr lang="en-US" altLang="zh-CN" dirty="0" smtClean="0"/>
          </a:p>
          <a:p>
            <a:pPr marL="544662" lvl="1" indent="0">
              <a:buNone/>
            </a:pPr>
            <a:r>
              <a:rPr lang="en-US" altLang="zh-CN" dirty="0" smtClean="0"/>
              <a:t>1 2011</a:t>
            </a:r>
            <a:r>
              <a:rPr lang="zh-CN" altLang="en-US" dirty="0" smtClean="0"/>
              <a:t>年最高峰在</a:t>
            </a:r>
            <a:r>
              <a:rPr lang="en-US" altLang="zh-CN" dirty="0" smtClean="0"/>
              <a:t>8</a:t>
            </a:r>
            <a:r>
              <a:rPr lang="zh-CN" altLang="en-US" dirty="0" smtClean="0"/>
              <a:t>月份，</a:t>
            </a:r>
            <a:r>
              <a:rPr lang="en-US" altLang="zh-CN" dirty="0" smtClean="0"/>
              <a:t>1400</a:t>
            </a:r>
            <a:r>
              <a:rPr lang="zh-CN" altLang="en-US" dirty="0" smtClean="0"/>
              <a:t>万</a:t>
            </a:r>
            <a:endParaRPr lang="en-US" altLang="zh-CN" dirty="0" smtClean="0"/>
          </a:p>
          <a:p>
            <a:pPr marL="544662" lvl="1" indent="0">
              <a:buNone/>
            </a:pPr>
            <a:r>
              <a:rPr lang="en-US" altLang="zh-CN" dirty="0" smtClean="0"/>
              <a:t>2 </a:t>
            </a:r>
            <a:r>
              <a:rPr lang="zh-CN" altLang="en-US" dirty="0" smtClean="0"/>
              <a:t>按照前面</a:t>
            </a:r>
            <a:r>
              <a:rPr lang="en-US" altLang="zh-CN" dirty="0" smtClean="0"/>
              <a:t>20%</a:t>
            </a:r>
            <a:r>
              <a:rPr lang="zh-CN" altLang="en-US" dirty="0" smtClean="0"/>
              <a:t>的访问量评估策略，</a:t>
            </a:r>
            <a:r>
              <a:rPr lang="en-US" altLang="zh-CN" dirty="0" smtClean="0"/>
              <a:t>1100</a:t>
            </a:r>
            <a:r>
              <a:rPr lang="zh-CN" altLang="en-US" dirty="0" smtClean="0"/>
              <a:t>*</a:t>
            </a:r>
            <a:r>
              <a:rPr lang="en-US" altLang="zh-CN" dirty="0" smtClean="0"/>
              <a:t>120%</a:t>
            </a:r>
            <a:r>
              <a:rPr lang="zh-CN" altLang="en-US" dirty="0" smtClean="0"/>
              <a:t>，</a:t>
            </a:r>
            <a:r>
              <a:rPr lang="en-US" altLang="zh-CN" dirty="0" smtClean="0"/>
              <a:t>1400</a:t>
            </a:r>
            <a:r>
              <a:rPr lang="zh-CN" altLang="en-US" dirty="0" smtClean="0"/>
              <a:t>万的访问量也基本在需求范围内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188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通过系统日志进行分析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对于爆发式增长，通过什么方式来解决？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容量扩展规划和压力测试来解决</a:t>
            </a:r>
            <a:endParaRPr lang="en-US" altLang="zh-CN" dirty="0" smtClean="0"/>
          </a:p>
          <a:p>
            <a:r>
              <a:rPr lang="zh-CN" altLang="en-US" dirty="0" smtClean="0"/>
              <a:t>容量规划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进行容量规划时，必须对访问量和访问规律有比较清晰的分析，才能确保推导容量时尽量合理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容量规划又有时效性，过分的容量规划会大大提高成本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068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通过系统日志进行</a:t>
            </a:r>
            <a:r>
              <a:rPr lang="zh-CN" altLang="en-US" dirty="0" smtClean="0"/>
              <a:t>分析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容量规划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举例：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普及千兆网络入户的小区，从长远来看有必要，避免以后不做百兆升千兆的调整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但是这些年百兆网络已经绰绰有余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现在布置千兆网的设备与将来调整成本差别不大，所以这种一步到位的想法不太合理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更多的时候考虑扩展性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55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通过系统日志进行分析</a:t>
            </a:r>
            <a:r>
              <a:rPr lang="en-US" altLang="zh-CN" dirty="0"/>
              <a:t>—</a:t>
            </a:r>
            <a:r>
              <a:rPr lang="zh-CN" altLang="en-US" dirty="0"/>
              <a:t>容量规划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0234" y="1197546"/>
            <a:ext cx="11108739" cy="5041187"/>
          </a:xfrm>
        </p:spPr>
        <p:txBody>
          <a:bodyPr/>
          <a:lstStyle/>
          <a:p>
            <a:r>
              <a:rPr lang="zh-CN" altLang="en-US" dirty="0" smtClean="0"/>
              <a:t>举例：磁盘寻址方式的容量规划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20</a:t>
            </a:r>
            <a:r>
              <a:rPr lang="zh-CN" altLang="en-US" dirty="0" smtClean="0"/>
              <a:t>实际</a:t>
            </a:r>
            <a:r>
              <a:rPr lang="en-US" altLang="zh-CN" dirty="0" smtClean="0"/>
              <a:t>80</a:t>
            </a:r>
            <a:r>
              <a:rPr lang="zh-CN" altLang="en-US" dirty="0" smtClean="0"/>
              <a:t>年代初，系统管理员为了方便使用不同文件系统存储数据发明了主引导记录（</a:t>
            </a:r>
            <a:r>
              <a:rPr lang="en-US" altLang="zh-CN" dirty="0" smtClean="0"/>
              <a:t>MBR</a:t>
            </a:r>
            <a:r>
              <a:rPr lang="zh-CN" altLang="en-US" dirty="0" smtClean="0"/>
              <a:t>）</a:t>
            </a:r>
            <a:r>
              <a:rPr lang="en-US" altLang="zh-CN" dirty="0" smtClean="0"/>
              <a:t>,</a:t>
            </a:r>
            <a:r>
              <a:rPr lang="zh-CN" altLang="en-US" dirty="0" smtClean="0"/>
              <a:t>当时支持最多</a:t>
            </a:r>
            <a:r>
              <a:rPr lang="en-US" altLang="zh-CN" dirty="0" smtClean="0"/>
              <a:t>32</a:t>
            </a:r>
            <a:r>
              <a:rPr lang="zh-CN" altLang="en-US" dirty="0" smtClean="0"/>
              <a:t>位信息，也就是</a:t>
            </a:r>
            <a:r>
              <a:rPr lang="en-US" altLang="zh-CN" dirty="0" smtClean="0"/>
              <a:t>2</a:t>
            </a:r>
            <a:r>
              <a:rPr lang="en-US" altLang="zh-CN" baseline="30000" dirty="0" smtClean="0"/>
              <a:t>32</a:t>
            </a:r>
            <a:r>
              <a:rPr lang="zh-CN" altLang="en-US" dirty="0" smtClean="0"/>
              <a:t>字节，大约</a:t>
            </a:r>
            <a:r>
              <a:rPr lang="en-US" altLang="zh-CN" dirty="0" smtClean="0"/>
              <a:t>2.2T</a:t>
            </a:r>
            <a:r>
              <a:rPr lang="zh-CN" altLang="en-US" dirty="0" smtClean="0"/>
              <a:t>，当时来看是天文数字（当时最大的民用硬盘不过</a:t>
            </a:r>
            <a:r>
              <a:rPr lang="en-US" altLang="zh-CN" dirty="0" smtClean="0"/>
              <a:t>5MB</a:t>
            </a:r>
            <a:r>
              <a:rPr lang="zh-CN" altLang="en-US" dirty="0" smtClean="0"/>
              <a:t>，价格超过</a:t>
            </a:r>
            <a:r>
              <a:rPr lang="en-US" altLang="zh-CN" dirty="0" smtClean="0"/>
              <a:t>1500</a:t>
            </a:r>
            <a:r>
              <a:rPr lang="zh-CN" altLang="en-US" dirty="0" smtClean="0"/>
              <a:t>美元）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90</a:t>
            </a:r>
            <a:r>
              <a:rPr lang="zh-CN" altLang="en-US" dirty="0" smtClean="0"/>
              <a:t>年代时，人们已经意识到</a:t>
            </a:r>
            <a:r>
              <a:rPr lang="en-US" altLang="zh-CN" dirty="0" smtClean="0"/>
              <a:t>2.2TB</a:t>
            </a:r>
            <a:r>
              <a:rPr lang="zh-CN" altLang="en-US" dirty="0" smtClean="0"/>
              <a:t>容量限制问题，为此多家公司联合制定了一种弹性分区机制，就是</a:t>
            </a:r>
            <a:r>
              <a:rPr lang="en-US" altLang="zh-CN" dirty="0" smtClean="0"/>
              <a:t>GUID</a:t>
            </a:r>
            <a:r>
              <a:rPr lang="zh-CN" altLang="en-US" dirty="0" smtClean="0"/>
              <a:t>分区表，简称</a:t>
            </a:r>
            <a:r>
              <a:rPr lang="en-US" altLang="zh-CN" dirty="0" smtClean="0"/>
              <a:t>GPT</a:t>
            </a:r>
            <a:r>
              <a:rPr lang="zh-CN" altLang="en-US" dirty="0" smtClean="0"/>
              <a:t>，</a:t>
            </a:r>
            <a:r>
              <a:rPr lang="en-US" altLang="zh-CN" dirty="0" smtClean="0"/>
              <a:t>GPT</a:t>
            </a:r>
            <a:r>
              <a:rPr lang="zh-CN" altLang="en-US" dirty="0" smtClean="0"/>
              <a:t>最多支持</a:t>
            </a:r>
            <a:r>
              <a:rPr lang="en-US" altLang="zh-CN" dirty="0" smtClean="0"/>
              <a:t>64</a:t>
            </a:r>
            <a:r>
              <a:rPr lang="zh-CN" altLang="en-US" dirty="0" smtClean="0"/>
              <a:t>位信息，理论上最大容量是</a:t>
            </a:r>
            <a:r>
              <a:rPr lang="en-US" altLang="zh-CN" dirty="0" smtClean="0"/>
              <a:t>9.4ZB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468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通过系统日志进行分析</a:t>
            </a:r>
            <a:r>
              <a:rPr lang="en-US" altLang="zh-CN" dirty="0"/>
              <a:t>—</a:t>
            </a:r>
            <a:r>
              <a:rPr lang="zh-CN" altLang="en-US" dirty="0"/>
              <a:t>容量规划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 smtClean="0"/>
              <a:t>如果将来</a:t>
            </a:r>
            <a:r>
              <a:rPr lang="en-US" altLang="zh-CN" dirty="0" smtClean="0"/>
              <a:t>9.4ZB</a:t>
            </a:r>
            <a:r>
              <a:rPr lang="zh-CN" altLang="en-US" dirty="0" smtClean="0"/>
              <a:t>不够用了，可以将信息的容量升级到</a:t>
            </a:r>
            <a:r>
              <a:rPr lang="en-US" altLang="zh-CN" dirty="0" smtClean="0"/>
              <a:t>128</a:t>
            </a:r>
            <a:r>
              <a:rPr lang="zh-CN" altLang="en-US" dirty="0" smtClean="0"/>
              <a:t>位，整体升级的成本和复杂性大大降低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963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通过系统日志进行分析</a:t>
            </a:r>
            <a:r>
              <a:rPr lang="en-US" altLang="zh-CN" dirty="0"/>
              <a:t>—</a:t>
            </a:r>
            <a:r>
              <a:rPr lang="zh-CN" altLang="en-US" dirty="0"/>
              <a:t>容量规划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处理容量规划主要是针对业务容量规划，评估当前处理能力是不是能满足需求中对当前及未来的业务需要，如果不满足是否可以通过</a:t>
            </a:r>
            <a:r>
              <a:rPr lang="zh-CN" altLang="en-US" dirty="0" smtClean="0">
                <a:solidFill>
                  <a:srgbClr val="FF0000"/>
                </a:solidFill>
              </a:rPr>
              <a:t>易扩展的策略</a:t>
            </a:r>
            <a:r>
              <a:rPr lang="zh-CN" altLang="en-US" dirty="0" smtClean="0"/>
              <a:t>来完成升级操作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例如：当前每分钟</a:t>
            </a:r>
            <a:r>
              <a:rPr lang="en-US" altLang="zh-CN" dirty="0" smtClean="0"/>
              <a:t>30</a:t>
            </a:r>
            <a:r>
              <a:rPr lang="zh-CN" altLang="en-US" dirty="0" smtClean="0"/>
              <a:t>笔业务，未来两年中有可能提升到</a:t>
            </a:r>
            <a:r>
              <a:rPr lang="en-US" altLang="zh-CN" dirty="0" smtClean="0"/>
              <a:t>300</a:t>
            </a:r>
            <a:r>
              <a:rPr lang="zh-CN" altLang="en-US" dirty="0" smtClean="0"/>
              <a:t>笔</a:t>
            </a:r>
            <a:r>
              <a:rPr lang="en-US" altLang="zh-CN" dirty="0" smtClean="0"/>
              <a:t>/</a:t>
            </a:r>
            <a:r>
              <a:rPr lang="zh-CN" altLang="en-US" dirty="0" smtClean="0"/>
              <a:t>分钟，需要系统能够满足当前及未来两年中的容量需求，甚至有所富余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979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通过系统日志进行分析</a:t>
            </a:r>
            <a:r>
              <a:rPr lang="en-US" altLang="zh-CN" dirty="0"/>
              <a:t>—</a:t>
            </a:r>
            <a:r>
              <a:rPr lang="zh-CN" altLang="en-US" dirty="0"/>
              <a:t>容量规划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提升容量的方法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硬件提升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负载均衡策略</a:t>
            </a:r>
            <a:endParaRPr lang="zh-CN" altLang="en-US" dirty="0"/>
          </a:p>
        </p:txBody>
      </p:sp>
      <p:pic>
        <p:nvPicPr>
          <p:cNvPr id="1028" name="Picture 4" descr="See the source image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4" t="1920" r="13278" b="4222"/>
          <a:stretch/>
        </p:blipFill>
        <p:spPr bwMode="auto">
          <a:xfrm>
            <a:off x="3510062" y="1197546"/>
            <a:ext cx="7785532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78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内容回顾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Configure SLA </a:t>
            </a:r>
            <a:r>
              <a:rPr lang="en-US" altLang="zh-CN" dirty="0" smtClean="0"/>
              <a:t>Rules</a:t>
            </a:r>
          </a:p>
          <a:p>
            <a:pPr lvl="1"/>
            <a:r>
              <a:rPr lang="zh-CN" altLang="en-US" dirty="0" smtClean="0"/>
              <a:t>作用，使用方法</a:t>
            </a:r>
            <a:endParaRPr lang="en-US" altLang="zh-CN" dirty="0"/>
          </a:p>
          <a:p>
            <a:r>
              <a:rPr lang="zh-CN" altLang="en-US" dirty="0"/>
              <a:t>集合</a:t>
            </a:r>
            <a:r>
              <a:rPr lang="zh-CN" altLang="en-US" dirty="0" smtClean="0"/>
              <a:t>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定义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什么情况使用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838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通过系统日志进行分析</a:t>
            </a:r>
            <a:r>
              <a:rPr lang="en-US" altLang="zh-CN" dirty="0"/>
              <a:t>—</a:t>
            </a:r>
            <a:r>
              <a:rPr lang="zh-CN" altLang="en-US" dirty="0"/>
              <a:t>容量规划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思考：如果一台服务器可以处理</a:t>
            </a:r>
            <a:r>
              <a:rPr lang="en-US" altLang="zh-CN" dirty="0" smtClean="0"/>
              <a:t>2000</a:t>
            </a:r>
            <a:r>
              <a:rPr lang="zh-CN" altLang="en-US" dirty="0" smtClean="0"/>
              <a:t>个</a:t>
            </a:r>
            <a:r>
              <a:rPr lang="en-US" altLang="zh-CN" dirty="0" smtClean="0"/>
              <a:t>TPS</a:t>
            </a:r>
            <a:r>
              <a:rPr lang="zh-CN" altLang="en-US" dirty="0" smtClean="0"/>
              <a:t>，</a:t>
            </a:r>
            <a:r>
              <a:rPr lang="en-US" altLang="zh-CN" dirty="0" smtClean="0"/>
              <a:t>20000</a:t>
            </a:r>
            <a:r>
              <a:rPr lang="zh-CN" altLang="en-US" dirty="0" smtClean="0"/>
              <a:t>个</a:t>
            </a:r>
            <a:r>
              <a:rPr lang="en-US" altLang="zh-CN" dirty="0" smtClean="0"/>
              <a:t>TPS</a:t>
            </a:r>
            <a:r>
              <a:rPr lang="zh-CN" altLang="en-US" dirty="0" smtClean="0"/>
              <a:t>是不是需要</a:t>
            </a:r>
            <a:r>
              <a:rPr lang="en-US" altLang="zh-CN" dirty="0" smtClean="0"/>
              <a:t>10</a:t>
            </a:r>
            <a:r>
              <a:rPr lang="zh-CN" altLang="en-US" dirty="0" smtClean="0"/>
              <a:t>台服务器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服务器越多，处理能力和同步能力就越难</a:t>
            </a:r>
            <a:endParaRPr lang="en-US" altLang="zh-CN" dirty="0" smtClean="0"/>
          </a:p>
          <a:p>
            <a:r>
              <a:rPr lang="zh-CN" altLang="en-US" dirty="0" smtClean="0"/>
              <a:t>验证当前系统处理能力对硬件的依赖性，确认是否能够按照硬件提升来获得线性处理能力的提升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通过性能测试发现和定位随着业务容量上升中的拐点，确定系统扩展能力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983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通过系统日志进行分析</a:t>
            </a:r>
            <a:r>
              <a:rPr lang="en-US" altLang="zh-CN" dirty="0"/>
              <a:t>—</a:t>
            </a:r>
            <a:r>
              <a:rPr lang="zh-CN" altLang="en-US" dirty="0"/>
              <a:t>容量规划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0234" y="1197546"/>
            <a:ext cx="11108739" cy="5041187"/>
          </a:xfrm>
        </p:spPr>
        <p:txBody>
          <a:bodyPr/>
          <a:lstStyle/>
          <a:p>
            <a:r>
              <a:rPr lang="zh-CN" altLang="en-US" dirty="0" smtClean="0"/>
              <a:t>举例：</a:t>
            </a:r>
            <a:r>
              <a:rPr lang="en-US" altLang="zh-CN" dirty="0" smtClean="0"/>
              <a:t>1</a:t>
            </a:r>
            <a:r>
              <a:rPr lang="zh-CN" altLang="en-US" dirty="0" smtClean="0"/>
              <a:t>小时内，系统承受</a:t>
            </a:r>
            <a:r>
              <a:rPr lang="en-US" altLang="zh-CN" dirty="0" smtClean="0"/>
              <a:t>10</a:t>
            </a:r>
            <a:r>
              <a:rPr lang="zh-CN" altLang="en-US" dirty="0" smtClean="0"/>
              <a:t>万用户在线，页面刷新</a:t>
            </a:r>
            <a:r>
              <a:rPr lang="en-US" altLang="zh-CN" dirty="0" smtClean="0"/>
              <a:t>96</a:t>
            </a:r>
            <a:r>
              <a:rPr lang="zh-CN" altLang="en-US" dirty="0" smtClean="0"/>
              <a:t>万次、点击量</a:t>
            </a:r>
            <a:r>
              <a:rPr lang="en-US" altLang="zh-CN" dirty="0" smtClean="0"/>
              <a:t>640</a:t>
            </a:r>
            <a:r>
              <a:rPr lang="zh-CN" altLang="en-US" dirty="0" smtClean="0"/>
              <a:t>万次、带宽吞吐量</a:t>
            </a:r>
            <a:r>
              <a:rPr lang="en-US" altLang="zh-CN" dirty="0" smtClean="0"/>
              <a:t>382G</a:t>
            </a:r>
            <a:r>
              <a:rPr lang="zh-CN" altLang="en-US" dirty="0" smtClean="0"/>
              <a:t>，在该负载下</a:t>
            </a:r>
            <a:r>
              <a:rPr lang="en-US" altLang="zh-CN" dirty="0" smtClean="0"/>
              <a:t>CPU</a:t>
            </a:r>
            <a:r>
              <a:rPr lang="zh-CN" altLang="en-US" dirty="0" smtClean="0"/>
              <a:t>及内存资源利用率低于</a:t>
            </a:r>
            <a:r>
              <a:rPr lang="en-US" altLang="zh-CN" dirty="0" smtClean="0"/>
              <a:t>80%</a:t>
            </a:r>
            <a:r>
              <a:rPr lang="zh-CN" altLang="en-US" dirty="0" smtClean="0"/>
              <a:t>，无明显磁盘网络瓶颈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通过硬件评测，一般每台服务器支撑动态请求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个</a:t>
            </a:r>
            <a:r>
              <a:rPr lang="en-US" altLang="zh-CN" dirty="0" smtClean="0"/>
              <a:t>/(</a:t>
            </a:r>
            <a:r>
              <a:rPr lang="zh-CN" altLang="en-US" dirty="0" smtClean="0"/>
              <a:t>台</a:t>
            </a:r>
            <a:r>
              <a:rPr lang="en-US" altLang="zh-CN" dirty="0" smtClean="0"/>
              <a:t>.s)</a:t>
            </a:r>
            <a:r>
              <a:rPr lang="zh-CN" altLang="en-US" dirty="0" smtClean="0"/>
              <a:t>，每台服务器支撑静态流量</a:t>
            </a:r>
            <a:r>
              <a:rPr lang="en-US" altLang="zh-CN" dirty="0" smtClean="0"/>
              <a:t>400MB/(</a:t>
            </a:r>
            <a:r>
              <a:rPr lang="zh-CN" altLang="en-US" dirty="0" smtClean="0"/>
              <a:t>台</a:t>
            </a:r>
            <a:r>
              <a:rPr lang="en-US" altLang="zh-CN" dirty="0" smtClean="0"/>
              <a:t>.s)</a:t>
            </a:r>
            <a:r>
              <a:rPr lang="zh-CN" altLang="en-US" dirty="0" smtClean="0"/>
              <a:t>，每个页面包括</a:t>
            </a:r>
            <a:r>
              <a:rPr lang="en-US" altLang="zh-CN" dirty="0" smtClean="0"/>
              <a:t>1-3</a:t>
            </a:r>
            <a:r>
              <a:rPr lang="zh-CN" altLang="en-US" dirty="0" smtClean="0"/>
              <a:t>个动态请求，</a:t>
            </a:r>
            <a:r>
              <a:rPr lang="zh-CN" altLang="en-US" dirty="0"/>
              <a:t>问需要多少台服务器完成动态</a:t>
            </a:r>
            <a:r>
              <a:rPr lang="zh-CN" altLang="en-US" dirty="0" smtClean="0"/>
              <a:t>请求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每秒并发请求：（</a:t>
            </a:r>
            <a:r>
              <a:rPr lang="en-US" altLang="zh-CN" dirty="0" smtClean="0"/>
              <a:t>960000</a:t>
            </a:r>
            <a:r>
              <a:rPr lang="zh-CN" altLang="en-US" dirty="0" smtClean="0"/>
              <a:t>*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r>
              <a:rPr lang="en-US" altLang="zh-CN" dirty="0" smtClean="0"/>
              <a:t>/(1*3600) = 800</a:t>
            </a:r>
            <a:r>
              <a:rPr lang="zh-CN" altLang="en-US" dirty="0" smtClean="0"/>
              <a:t>个</a:t>
            </a:r>
            <a:r>
              <a:rPr lang="en-US" altLang="zh-CN" dirty="0" smtClean="0"/>
              <a:t>/s</a:t>
            </a:r>
          </a:p>
          <a:p>
            <a:pPr lvl="2"/>
            <a:r>
              <a:rPr lang="zh-CN" altLang="en-US" dirty="0" smtClean="0"/>
              <a:t>峰值并发</a:t>
            </a:r>
            <a:r>
              <a:rPr lang="en-US" altLang="zh-CN" dirty="0" smtClean="0"/>
              <a:t>10</a:t>
            </a:r>
            <a:r>
              <a:rPr lang="zh-CN" altLang="en-US" dirty="0" smtClean="0"/>
              <a:t>倍</a:t>
            </a:r>
            <a:r>
              <a:rPr lang="zh-CN" altLang="en-US" dirty="0" smtClean="0">
                <a:sym typeface="Wingdings" panose="05000000000000000000" pitchFamily="2" charset="2"/>
              </a:rPr>
              <a:t>计算：（</a:t>
            </a:r>
            <a:r>
              <a:rPr lang="en-US" altLang="zh-CN" dirty="0" smtClean="0">
                <a:sym typeface="Wingdings" panose="05000000000000000000" pitchFamily="2" charset="2"/>
              </a:rPr>
              <a:t>800</a:t>
            </a:r>
            <a:r>
              <a:rPr lang="zh-CN" altLang="en-US" dirty="0" smtClean="0">
                <a:sym typeface="Wingdings" panose="05000000000000000000" pitchFamily="2" charset="2"/>
              </a:rPr>
              <a:t>*</a:t>
            </a:r>
            <a:r>
              <a:rPr lang="en-US" altLang="zh-CN" dirty="0" smtClean="0">
                <a:sym typeface="Wingdings" panose="05000000000000000000" pitchFamily="2" charset="2"/>
              </a:rPr>
              <a:t>10</a:t>
            </a:r>
            <a:r>
              <a:rPr lang="zh-CN" altLang="en-US" dirty="0" smtClean="0">
                <a:sym typeface="Wingdings" panose="05000000000000000000" pitchFamily="2" charset="2"/>
              </a:rPr>
              <a:t>）</a:t>
            </a:r>
            <a:r>
              <a:rPr lang="en-US" altLang="zh-CN" dirty="0" smtClean="0">
                <a:sym typeface="Wingdings" panose="05000000000000000000" pitchFamily="2" charset="2"/>
              </a:rPr>
              <a:t>/1000 = 8 </a:t>
            </a:r>
            <a:r>
              <a:rPr lang="zh-CN" altLang="en-US" dirty="0" smtClean="0">
                <a:sym typeface="Wingdings" panose="05000000000000000000" pitchFamily="2" charset="2"/>
              </a:rPr>
              <a:t>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3617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742" y="405458"/>
            <a:ext cx="9001000" cy="576065"/>
          </a:xfrm>
        </p:spPr>
        <p:txBody>
          <a:bodyPr/>
          <a:lstStyle/>
          <a:p>
            <a:r>
              <a:rPr lang="zh-CN" altLang="en-US" dirty="0"/>
              <a:t>通过系统日志进行分析</a:t>
            </a:r>
            <a:r>
              <a:rPr lang="en-US" altLang="zh-CN" dirty="0"/>
              <a:t>—</a:t>
            </a:r>
            <a:r>
              <a:rPr lang="zh-CN" altLang="en-US" dirty="0"/>
              <a:t>容量</a:t>
            </a:r>
            <a:r>
              <a:rPr lang="zh-CN" altLang="en-US" dirty="0" smtClean="0"/>
              <a:t>规划（修改）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 smtClean="0"/>
              <a:t>预计每个页面包含</a:t>
            </a:r>
            <a:r>
              <a:rPr lang="en-US" altLang="zh-CN" dirty="0" err="1" smtClean="0"/>
              <a:t>img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js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等</a:t>
            </a:r>
            <a:r>
              <a:rPr lang="en-US" altLang="zh-CN" dirty="0" smtClean="0"/>
              <a:t>50</a:t>
            </a:r>
            <a:r>
              <a:rPr lang="zh-CN" altLang="en-US" dirty="0" smtClean="0"/>
              <a:t>个静态文件，预计每个文件</a:t>
            </a:r>
            <a:r>
              <a:rPr lang="en-US" altLang="zh-CN" dirty="0" smtClean="0"/>
              <a:t>5Kb</a:t>
            </a:r>
            <a:r>
              <a:rPr lang="zh-CN" altLang="en-US" dirty="0" smtClean="0"/>
              <a:t>，平均并发是多少？平均带宽是多少？根据带宽来看，需要多少台服务器？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960000/(1*3600) *50 = 13 333/s</a:t>
            </a:r>
          </a:p>
          <a:p>
            <a:pPr lvl="2"/>
            <a:r>
              <a:rPr lang="zh-CN" altLang="en-US" dirty="0" smtClean="0"/>
              <a:t>峰值并发约 </a:t>
            </a:r>
            <a:r>
              <a:rPr lang="en-US" altLang="zh-CN" dirty="0" smtClean="0"/>
              <a:t>14</a:t>
            </a:r>
            <a:r>
              <a:rPr lang="en-US" altLang="zh-CN" dirty="0" smtClean="0">
                <a:solidFill>
                  <a:srgbClr val="FF0000"/>
                </a:solidFill>
              </a:rPr>
              <a:t>0</a:t>
            </a:r>
            <a:r>
              <a:rPr lang="en-US" altLang="zh-CN" dirty="0" smtClean="0"/>
              <a:t> 000</a:t>
            </a:r>
          </a:p>
          <a:p>
            <a:pPr lvl="2"/>
            <a:r>
              <a:rPr lang="en-US" altLang="zh-CN" dirty="0" smtClean="0">
                <a:solidFill>
                  <a:srgbClr val="FF0000"/>
                </a:solidFill>
              </a:rPr>
              <a:t>(960000</a:t>
            </a:r>
            <a:r>
              <a:rPr lang="zh-CN" altLang="en-US" dirty="0" smtClean="0">
                <a:solidFill>
                  <a:srgbClr val="FF0000"/>
                </a:solidFill>
              </a:rPr>
              <a:t>*</a:t>
            </a:r>
            <a:r>
              <a:rPr lang="en-US" altLang="zh-CN" dirty="0" smtClean="0">
                <a:solidFill>
                  <a:srgbClr val="FF0000"/>
                </a:solidFill>
              </a:rPr>
              <a:t>50</a:t>
            </a:r>
            <a:r>
              <a:rPr lang="zh-CN" altLang="en-US" dirty="0" smtClean="0">
                <a:solidFill>
                  <a:srgbClr val="FF0000"/>
                </a:solidFill>
              </a:rPr>
              <a:t>*</a:t>
            </a:r>
            <a:r>
              <a:rPr lang="en-US" altLang="zh-CN" dirty="0" smtClean="0">
                <a:solidFill>
                  <a:srgbClr val="FF0000"/>
                </a:solidFill>
              </a:rPr>
              <a:t>5/8)/3600 = </a:t>
            </a:r>
            <a:r>
              <a:rPr lang="en-US" altLang="zh-CN" dirty="0">
                <a:solidFill>
                  <a:srgbClr val="FF0000"/>
                </a:solidFill>
              </a:rPr>
              <a:t>8333 KB </a:t>
            </a:r>
            <a:r>
              <a:rPr lang="en-US" altLang="zh-CN" dirty="0" smtClean="0">
                <a:solidFill>
                  <a:srgbClr val="FF0000"/>
                </a:solidFill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</a:rPr>
              <a:t>约</a:t>
            </a:r>
            <a:r>
              <a:rPr lang="en-US" altLang="zh-CN" dirty="0" smtClean="0">
                <a:solidFill>
                  <a:srgbClr val="FF0000"/>
                </a:solidFill>
              </a:rPr>
              <a:t>8M )</a:t>
            </a:r>
            <a:r>
              <a:rPr lang="zh-CN" altLang="en-US" dirty="0" smtClean="0">
                <a:solidFill>
                  <a:srgbClr val="FF0000"/>
                </a:solidFill>
              </a:rPr>
              <a:t>（平均带宽）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2"/>
            <a:r>
              <a:rPr lang="zh-CN" altLang="en-US" dirty="0" smtClean="0">
                <a:solidFill>
                  <a:srgbClr val="FF0000"/>
                </a:solidFill>
              </a:rPr>
              <a:t>峰值带宽约</a:t>
            </a:r>
            <a:r>
              <a:rPr lang="en-US" altLang="zh-CN" dirty="0" smtClean="0">
                <a:solidFill>
                  <a:srgbClr val="FF0000"/>
                </a:solidFill>
              </a:rPr>
              <a:t>80MB/s</a:t>
            </a:r>
          </a:p>
          <a:p>
            <a:pPr lvl="2"/>
            <a:r>
              <a:rPr lang="zh-CN" altLang="en-US" dirty="0" smtClean="0">
                <a:solidFill>
                  <a:srgbClr val="FF0000"/>
                </a:solidFill>
              </a:rPr>
              <a:t>从带宽角度计算，只需要一台服务器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03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通过系统日志进行分析</a:t>
            </a:r>
            <a:r>
              <a:rPr lang="en-US" altLang="zh-CN" dirty="0"/>
              <a:t>—</a:t>
            </a:r>
            <a:r>
              <a:rPr lang="zh-CN" altLang="en-US" dirty="0"/>
              <a:t>容量规划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 smtClean="0"/>
              <a:t>预计每个页面包含</a:t>
            </a:r>
            <a:r>
              <a:rPr lang="en-US" altLang="zh-CN" dirty="0" err="1" smtClean="0"/>
              <a:t>img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js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等</a:t>
            </a:r>
            <a:r>
              <a:rPr lang="en-US" altLang="zh-CN" dirty="0" smtClean="0"/>
              <a:t>50</a:t>
            </a:r>
            <a:r>
              <a:rPr lang="zh-CN" altLang="en-US" dirty="0" smtClean="0"/>
              <a:t>个静态文件，预计每个文件</a:t>
            </a:r>
            <a:r>
              <a:rPr lang="en-US" altLang="zh-CN" dirty="0" smtClean="0"/>
              <a:t>5Kb</a:t>
            </a:r>
            <a:r>
              <a:rPr lang="zh-CN" altLang="en-US" dirty="0" smtClean="0"/>
              <a:t>，平均并发是多少？平均带宽是多少？根据带宽来看，需要多少台服务器？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960000/(1*3600) *50 = 13 333/s</a:t>
            </a:r>
          </a:p>
          <a:p>
            <a:pPr lvl="2"/>
            <a:r>
              <a:rPr lang="zh-CN" altLang="en-US" dirty="0" smtClean="0"/>
              <a:t>峰值并发约 </a:t>
            </a:r>
            <a:r>
              <a:rPr lang="en-US" altLang="zh-CN" dirty="0" smtClean="0"/>
              <a:t>14 000</a:t>
            </a:r>
          </a:p>
          <a:p>
            <a:pPr lvl="2"/>
            <a:r>
              <a:rPr lang="en-US" altLang="zh-CN" dirty="0" smtClean="0"/>
              <a:t>960000/(3600*50*5/8) = 0.521GB/s</a:t>
            </a:r>
            <a:r>
              <a:rPr lang="zh-CN" altLang="en-US" dirty="0" smtClean="0"/>
              <a:t>（平均带宽）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峰值带宽约</a:t>
            </a:r>
            <a:r>
              <a:rPr lang="en-US" altLang="zh-CN" dirty="0" smtClean="0"/>
              <a:t>5—5.5GB/s</a:t>
            </a:r>
          </a:p>
          <a:p>
            <a:pPr lvl="2"/>
            <a:r>
              <a:rPr lang="zh-CN" altLang="en-US" dirty="0" smtClean="0"/>
              <a:t>（</a:t>
            </a:r>
            <a:r>
              <a:rPr lang="en-US" altLang="zh-CN" dirty="0" smtClean="0"/>
              <a:t>5-5.5) * 1000 / 400 = 13—14</a:t>
            </a:r>
            <a:r>
              <a:rPr lang="zh-CN" altLang="en-US" dirty="0" smtClean="0"/>
              <a:t>台服务器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294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4000" dirty="0"/>
              <a:t>定义性能指标</a:t>
            </a:r>
            <a:r>
              <a:rPr lang="en-US" altLang="zh-CN" sz="4000" dirty="0"/>
              <a:t>—</a:t>
            </a:r>
            <a:r>
              <a:rPr lang="zh-CN" altLang="en-US" sz="4000" dirty="0" smtClean="0"/>
              <a:t>通过</a:t>
            </a:r>
            <a:r>
              <a:rPr lang="zh-CN" altLang="en-US" sz="4000" dirty="0"/>
              <a:t>日志</a:t>
            </a:r>
            <a:r>
              <a:rPr lang="zh-CN" altLang="en-US" sz="4000" dirty="0" smtClean="0"/>
              <a:t>进行</a:t>
            </a:r>
            <a:r>
              <a:rPr lang="zh-CN" altLang="en-US" sz="4000" dirty="0"/>
              <a:t>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通过日志分析得到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数据变化规律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峰值数据的计算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容量规划等等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591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定义性能测试指标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</a:t>
            </a:r>
            <a:r>
              <a:rPr lang="zh-CN" altLang="en-US" dirty="0"/>
              <a:t>系统日志进行</a:t>
            </a:r>
            <a:r>
              <a:rPr lang="zh-CN" altLang="en-US" dirty="0" smtClean="0"/>
              <a:t>分析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通过</a:t>
            </a:r>
            <a:r>
              <a:rPr lang="zh-CN" altLang="en-US" dirty="0">
                <a:solidFill>
                  <a:srgbClr val="FF0000"/>
                </a:solidFill>
              </a:rPr>
              <a:t>同类业务进行分析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通过</a:t>
            </a:r>
            <a:r>
              <a:rPr lang="en-US" altLang="zh-CN" dirty="0"/>
              <a:t>80/20</a:t>
            </a:r>
            <a:r>
              <a:rPr lang="zh-CN" altLang="en-US" dirty="0"/>
              <a:t>原则进行分析</a:t>
            </a:r>
            <a:endParaRPr lang="en-US" altLang="zh-CN" dirty="0"/>
          </a:p>
          <a:p>
            <a:r>
              <a:rPr lang="zh-CN" altLang="en-US" dirty="0"/>
              <a:t>编写性能测试计划</a:t>
            </a:r>
            <a:endParaRPr lang="en-US" altLang="zh-CN" dirty="0"/>
          </a:p>
          <a:p>
            <a:r>
              <a:rPr lang="zh-CN" altLang="en-US" dirty="0"/>
              <a:t>编写性能测试</a:t>
            </a:r>
            <a:r>
              <a:rPr lang="zh-CN" altLang="en-US" dirty="0" smtClean="0"/>
              <a:t>方案</a:t>
            </a:r>
            <a:endParaRPr lang="en-US" altLang="zh-CN" dirty="0" smtClean="0"/>
          </a:p>
          <a:p>
            <a:r>
              <a:rPr lang="zh-CN" altLang="en-US" dirty="0" smtClean="0"/>
              <a:t>编写性能测试用例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156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/>
            <a:r>
              <a:rPr lang="zh-CN" altLang="en-US" sz="3600" kern="1200" dirty="0"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定义性能指标</a:t>
            </a:r>
            <a:r>
              <a:rPr lang="en-US" altLang="zh-CN" sz="3600" kern="1200" dirty="0"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—</a:t>
            </a:r>
            <a:r>
              <a:rPr lang="zh-CN" altLang="en-US" sz="3600" kern="1200" dirty="0"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通过同类业务进行分析</a:t>
            </a:r>
            <a:endParaRPr lang="en-US" altLang="zh-CN" sz="3600" kern="1200" dirty="0">
              <a:latin typeface="华文楷体" panose="02010600040101010101" pitchFamily="2" charset="-122"/>
              <a:ea typeface="华文楷体" panose="02010600040101010101" pitchFamily="2" charset="-122"/>
              <a:cs typeface="+mj-cs"/>
            </a:endParaRPr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如果新建一个项目，没有日志，怎样定义性能指标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分析同类型项目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奥运会售票系统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参考国外奥运会售票系统</a:t>
            </a:r>
            <a:endParaRPr lang="en-US" altLang="zh-CN" dirty="0" smtClean="0"/>
          </a:p>
          <a:p>
            <a:pPr lvl="2"/>
            <a:r>
              <a:rPr lang="zh-CN" altLang="en-US" dirty="0"/>
              <a:t>预</a:t>
            </a:r>
            <a:r>
              <a:rPr lang="zh-CN" altLang="en-US" dirty="0" smtClean="0"/>
              <a:t>上线尝试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比如：要做一个类似</a:t>
            </a:r>
            <a:r>
              <a:rPr lang="en-US" altLang="zh-CN" dirty="0" smtClean="0"/>
              <a:t>CSDN</a:t>
            </a:r>
            <a:r>
              <a:rPr lang="zh-CN" altLang="en-US" dirty="0" smtClean="0"/>
              <a:t>规模的技术论坛，怎样定义性能测试指标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打电话了解访问量和相关业务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97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定义性能测试指标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</a:t>
            </a:r>
            <a:r>
              <a:rPr lang="zh-CN" altLang="en-US" dirty="0"/>
              <a:t>系统日志进行</a:t>
            </a:r>
            <a:r>
              <a:rPr lang="zh-CN" altLang="en-US" dirty="0" smtClean="0"/>
              <a:t>分析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</a:t>
            </a:r>
            <a:r>
              <a:rPr lang="zh-CN" altLang="en-US" dirty="0"/>
              <a:t>同类业务进行分析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通过</a:t>
            </a:r>
            <a:r>
              <a:rPr lang="en-US" altLang="zh-CN" dirty="0">
                <a:solidFill>
                  <a:srgbClr val="FF0000"/>
                </a:solidFill>
              </a:rPr>
              <a:t>80/20</a:t>
            </a:r>
            <a:r>
              <a:rPr lang="zh-CN" altLang="en-US" dirty="0">
                <a:solidFill>
                  <a:srgbClr val="FF0000"/>
                </a:solidFill>
              </a:rPr>
              <a:t>原则进行分析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编写性能测试计划</a:t>
            </a:r>
            <a:endParaRPr lang="en-US" altLang="zh-CN" dirty="0"/>
          </a:p>
          <a:p>
            <a:r>
              <a:rPr lang="zh-CN" altLang="en-US" dirty="0"/>
              <a:t>编写性能测试</a:t>
            </a:r>
            <a:r>
              <a:rPr lang="zh-CN" altLang="en-US" dirty="0" smtClean="0"/>
              <a:t>方案</a:t>
            </a:r>
            <a:endParaRPr lang="en-US" altLang="zh-CN" dirty="0" smtClean="0"/>
          </a:p>
          <a:p>
            <a:r>
              <a:rPr lang="zh-CN" altLang="en-US" dirty="0" smtClean="0"/>
              <a:t>编写性能测试用例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/>
            <a:r>
              <a:rPr lang="zh-CN" altLang="en-US" sz="3600" kern="1200" dirty="0"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定义性能指标</a:t>
            </a:r>
            <a:r>
              <a:rPr lang="en-US" altLang="zh-CN" sz="3600" kern="1200" dirty="0"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—</a:t>
            </a:r>
            <a:r>
              <a:rPr lang="zh-CN" altLang="en-US" sz="3600" kern="12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通过</a:t>
            </a:r>
            <a:r>
              <a:rPr lang="en-US" altLang="zh-CN" sz="3600" kern="12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80/20</a:t>
            </a:r>
            <a:r>
              <a:rPr lang="zh-CN" altLang="en-US" sz="3600" kern="12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原则进行分析</a:t>
            </a:r>
            <a:endParaRPr lang="en-US" altLang="zh-CN" sz="3600" kern="1200" dirty="0">
              <a:latin typeface="华文楷体" panose="02010600040101010101" pitchFamily="2" charset="-122"/>
              <a:ea typeface="华文楷体" panose="02010600040101010101" pitchFamily="2" charset="-122"/>
              <a:cs typeface="+mj-cs"/>
            </a:endParaRPr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80</a:t>
            </a:r>
            <a:r>
              <a:rPr lang="en-US" altLang="zh-CN" dirty="0"/>
              <a:t>%</a:t>
            </a:r>
            <a:r>
              <a:rPr lang="zh-CN" altLang="en-US" dirty="0"/>
              <a:t>的用户只使用</a:t>
            </a:r>
            <a:r>
              <a:rPr lang="en-US" altLang="zh-CN" dirty="0"/>
              <a:t>20%</a:t>
            </a:r>
            <a:r>
              <a:rPr lang="zh-CN" altLang="en-US" dirty="0"/>
              <a:t>的</a:t>
            </a:r>
            <a:r>
              <a:rPr lang="zh-CN" altLang="en-US" dirty="0" smtClean="0"/>
              <a:t>功能，</a:t>
            </a:r>
            <a:r>
              <a:rPr lang="en-US" altLang="zh-CN" dirty="0" smtClean="0"/>
              <a:t>80%</a:t>
            </a:r>
            <a:r>
              <a:rPr lang="zh-CN" altLang="en-US" dirty="0" smtClean="0"/>
              <a:t>的业务只有</a:t>
            </a:r>
            <a:r>
              <a:rPr lang="en-US" altLang="zh-CN" dirty="0" smtClean="0"/>
              <a:t>20%</a:t>
            </a:r>
            <a:r>
              <a:rPr lang="zh-CN" altLang="en-US" dirty="0" smtClean="0"/>
              <a:t>的人使用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对于性能测试来说，应该将精力集中在用户最常使用的功能上</a:t>
            </a:r>
            <a:endParaRPr lang="en-US" altLang="zh-CN" dirty="0" smtClean="0"/>
          </a:p>
          <a:p>
            <a:r>
              <a:rPr lang="zh-CN" altLang="en-US" dirty="0" smtClean="0"/>
              <a:t>通过</a:t>
            </a:r>
            <a:r>
              <a:rPr lang="en-US" altLang="zh-CN" dirty="0" smtClean="0"/>
              <a:t>80/20</a:t>
            </a:r>
            <a:r>
              <a:rPr lang="zh-CN" altLang="en-US" dirty="0" smtClean="0"/>
              <a:t>规则结合前面的日志或同类项目进行功能划分，找到性能测试的需求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100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/>
            <a:r>
              <a:rPr lang="zh-CN" altLang="en-US" sz="3600" kern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定义性能指标</a:t>
            </a:r>
            <a:r>
              <a:rPr lang="en-US" altLang="zh-CN" sz="3600" kern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—</a:t>
            </a:r>
            <a:r>
              <a:rPr lang="zh-CN" altLang="en-US" sz="3600" kern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生活中的例子</a:t>
            </a:r>
            <a:endParaRPr lang="en-US" altLang="zh-CN" sz="3600" kern="1200" dirty="0">
              <a:latin typeface="华文楷体" panose="02010600040101010101" pitchFamily="2" charset="-122"/>
              <a:ea typeface="华文楷体" panose="02010600040101010101" pitchFamily="2" charset="-122"/>
              <a:cs typeface="+mj-cs"/>
            </a:endParaRPr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地铁</a:t>
            </a:r>
            <a:r>
              <a:rPr lang="zh-CN" altLang="en-US" dirty="0" smtClean="0"/>
              <a:t>站换乘</a:t>
            </a:r>
            <a:r>
              <a:rPr lang="zh-CN" altLang="en-US" dirty="0"/>
              <a:t>大厅的楼梯应该修建多宽？</a:t>
            </a:r>
            <a:endParaRPr lang="en-US" altLang="zh-CN" dirty="0"/>
          </a:p>
          <a:p>
            <a:pPr lvl="1"/>
            <a:r>
              <a:rPr lang="zh-CN" altLang="en-US" dirty="0" smtClean="0"/>
              <a:t>假设发车频率是</a:t>
            </a:r>
            <a:r>
              <a:rPr lang="en-US" altLang="zh-CN" dirty="0" smtClean="0"/>
              <a:t>2</a:t>
            </a:r>
            <a:r>
              <a:rPr lang="zh-CN" altLang="en-US" dirty="0" smtClean="0"/>
              <a:t>分</a:t>
            </a:r>
            <a:r>
              <a:rPr lang="en-US" altLang="zh-CN" dirty="0" smtClean="0"/>
              <a:t>44</a:t>
            </a:r>
            <a:r>
              <a:rPr lang="zh-CN" altLang="en-US" dirty="0" smtClean="0"/>
              <a:t>秒，每节车厢设计容量</a:t>
            </a:r>
            <a:r>
              <a:rPr lang="en-US" altLang="zh-CN" dirty="0" smtClean="0"/>
              <a:t>320</a:t>
            </a:r>
            <a:r>
              <a:rPr lang="zh-CN" altLang="en-US" dirty="0" smtClean="0"/>
              <a:t>人（高峰期挤入</a:t>
            </a:r>
            <a:r>
              <a:rPr lang="en-US" altLang="zh-CN" dirty="0" smtClean="0"/>
              <a:t>400</a:t>
            </a:r>
            <a:r>
              <a:rPr lang="zh-CN" altLang="en-US" dirty="0" smtClean="0"/>
              <a:t>人），假设地铁</a:t>
            </a:r>
            <a:r>
              <a:rPr lang="en-US" altLang="zh-CN" dirty="0" smtClean="0"/>
              <a:t>8</a:t>
            </a:r>
            <a:r>
              <a:rPr lang="zh-CN" altLang="en-US" dirty="0" smtClean="0"/>
              <a:t>节车厢，大概能容纳</a:t>
            </a:r>
            <a:r>
              <a:rPr lang="en-US" altLang="zh-CN" dirty="0" smtClean="0"/>
              <a:t>3200</a:t>
            </a:r>
            <a:r>
              <a:rPr lang="zh-CN" altLang="en-US" dirty="0" smtClean="0"/>
              <a:t>人，地铁站是双向的，高峰期发车频率平均</a:t>
            </a:r>
            <a:r>
              <a:rPr lang="en-US" altLang="zh-CN" dirty="0" smtClean="0"/>
              <a:t>1</a:t>
            </a:r>
            <a:r>
              <a:rPr lang="zh-CN" altLang="en-US" dirty="0" smtClean="0"/>
              <a:t>分</a:t>
            </a:r>
            <a:r>
              <a:rPr lang="en-US" altLang="zh-CN" dirty="0" smtClean="0"/>
              <a:t>22</a:t>
            </a:r>
            <a:r>
              <a:rPr lang="zh-CN" altLang="en-US" dirty="0" smtClean="0"/>
              <a:t>秒会有</a:t>
            </a:r>
            <a:r>
              <a:rPr lang="en-US" altLang="zh-CN" dirty="0" smtClean="0"/>
              <a:t>1</a:t>
            </a:r>
            <a:r>
              <a:rPr lang="zh-CN" altLang="en-US" dirty="0" smtClean="0"/>
              <a:t>列地铁到站下车。假设到达该站有</a:t>
            </a:r>
            <a:r>
              <a:rPr lang="en-US" altLang="zh-CN" dirty="0" smtClean="0"/>
              <a:t>65%</a:t>
            </a:r>
            <a:r>
              <a:rPr lang="zh-CN" altLang="en-US" dirty="0" smtClean="0"/>
              <a:t>的乘客需要下车换乘，也就是</a:t>
            </a:r>
            <a:r>
              <a:rPr lang="en-US" altLang="zh-CN" dirty="0" smtClean="0"/>
              <a:t>1</a:t>
            </a:r>
            <a:r>
              <a:rPr lang="zh-CN" altLang="en-US" dirty="0" smtClean="0"/>
              <a:t>分</a:t>
            </a:r>
            <a:r>
              <a:rPr lang="en-US" altLang="zh-CN" dirty="0" smtClean="0"/>
              <a:t>22</a:t>
            </a:r>
            <a:r>
              <a:rPr lang="zh-CN" altLang="en-US" dirty="0" smtClean="0"/>
              <a:t>秒将有</a:t>
            </a:r>
            <a:r>
              <a:rPr lang="en-US" altLang="zh-CN" dirty="0" smtClean="0"/>
              <a:t>3200</a:t>
            </a:r>
            <a:r>
              <a:rPr lang="zh-CN" altLang="en-US" dirty="0" smtClean="0"/>
              <a:t>*</a:t>
            </a:r>
            <a:r>
              <a:rPr lang="en-US" altLang="zh-CN" dirty="0" smtClean="0"/>
              <a:t>0.65 = 2080</a:t>
            </a:r>
            <a:r>
              <a:rPr lang="zh-CN" altLang="en-US" dirty="0" smtClean="0"/>
              <a:t>名乘客从月台上疏散，对乘客的疏散能力做一个限制，将</a:t>
            </a:r>
            <a:r>
              <a:rPr lang="en-US" altLang="zh-CN" dirty="0" smtClean="0"/>
              <a:t>1</a:t>
            </a:r>
            <a:r>
              <a:rPr lang="zh-CN" altLang="en-US" dirty="0" smtClean="0"/>
              <a:t>分</a:t>
            </a:r>
            <a:r>
              <a:rPr lang="en-US" altLang="zh-CN" dirty="0" smtClean="0"/>
              <a:t>22</a:t>
            </a:r>
            <a:r>
              <a:rPr lang="zh-CN" altLang="en-US" dirty="0" smtClean="0"/>
              <a:t>秒，限制在</a:t>
            </a:r>
            <a:r>
              <a:rPr lang="en-US" altLang="zh-CN" dirty="0" smtClean="0"/>
              <a:t>1</a:t>
            </a:r>
            <a:r>
              <a:rPr lang="zh-CN" altLang="en-US" dirty="0" smtClean="0"/>
              <a:t>分</a:t>
            </a:r>
            <a:r>
              <a:rPr lang="en-US" altLang="zh-CN" dirty="0" smtClean="0"/>
              <a:t>10</a:t>
            </a:r>
            <a:r>
              <a:rPr lang="zh-CN" altLang="en-US" dirty="0" smtClean="0"/>
              <a:t>秒（提供</a:t>
            </a:r>
            <a:r>
              <a:rPr lang="en-US" altLang="zh-CN" dirty="0" smtClean="0"/>
              <a:t>12</a:t>
            </a:r>
            <a:r>
              <a:rPr lang="zh-CN" altLang="en-US" dirty="0" smtClean="0"/>
              <a:t>秒的富余空间）</a:t>
            </a:r>
            <a:endParaRPr lang="en-US" altLang="zh-CN" dirty="0" smtClean="0"/>
          </a:p>
          <a:p>
            <a:pPr lvl="2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263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内容回顾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/>
              <a:t>怎样使用</a:t>
            </a:r>
            <a:endParaRPr lang="en-US" altLang="zh-CN" dirty="0"/>
          </a:p>
          <a:p>
            <a:pPr lvl="2"/>
            <a:r>
              <a:rPr lang="zh-CN" altLang="en-US" dirty="0"/>
              <a:t>脚本中增加</a:t>
            </a:r>
            <a:r>
              <a:rPr lang="en-US" altLang="zh-CN" dirty="0" err="1"/>
              <a:t>lr_rendezvous</a:t>
            </a:r>
            <a:r>
              <a:rPr lang="en-US" altLang="zh-CN" dirty="0"/>
              <a:t>(“</a:t>
            </a:r>
            <a:r>
              <a:rPr lang="zh-CN" altLang="en-US" dirty="0"/>
              <a:t>事务名称</a:t>
            </a:r>
            <a:r>
              <a:rPr lang="en-US" altLang="zh-CN" dirty="0"/>
              <a:t>”)   </a:t>
            </a:r>
            <a:r>
              <a:rPr lang="zh-CN" altLang="en-US" dirty="0"/>
              <a:t>，加在被要求集合的请求</a:t>
            </a:r>
            <a:r>
              <a:rPr lang="zh-CN" altLang="en-US" dirty="0" smtClean="0"/>
              <a:t>前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在</a:t>
            </a:r>
            <a:r>
              <a:rPr lang="en-US" altLang="zh-CN" dirty="0" smtClean="0"/>
              <a:t>Controller</a:t>
            </a:r>
            <a:r>
              <a:rPr lang="zh-CN" altLang="en-US" dirty="0" smtClean="0"/>
              <a:t>中设置集合点规则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在</a:t>
            </a:r>
            <a:r>
              <a:rPr lang="en-US" altLang="zh-CN" dirty="0" smtClean="0"/>
              <a:t>Analysis</a:t>
            </a:r>
            <a:r>
              <a:rPr lang="zh-CN" altLang="en-US" dirty="0" smtClean="0"/>
              <a:t>中分析集合点生成图，分析并对比有无集合点响应时间、事务数等的变化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重点：理解集合点规则</a:t>
            </a:r>
            <a:endParaRPr lang="en-US" altLang="zh-CN" dirty="0" smtClean="0"/>
          </a:p>
          <a:p>
            <a:pPr lvl="2"/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699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/>
            <a:r>
              <a:rPr lang="zh-CN" altLang="en-US" sz="3600" kern="1200" dirty="0"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定义性能指标</a:t>
            </a:r>
            <a:r>
              <a:rPr lang="en-US" altLang="zh-CN" sz="3600" kern="12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—</a:t>
            </a:r>
            <a:r>
              <a:rPr lang="zh-CN" altLang="en-US" sz="3600" kern="120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生活中的例子</a:t>
            </a:r>
            <a:endParaRPr lang="en-US" altLang="zh-CN" sz="3600" kern="1200" dirty="0">
              <a:latin typeface="华文楷体" panose="02010600040101010101" pitchFamily="2" charset="-122"/>
              <a:ea typeface="华文楷体" panose="02010600040101010101" pitchFamily="2" charset="-122"/>
              <a:cs typeface="+mj-cs"/>
            </a:endParaRPr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>
          <a:xfrm>
            <a:off x="610234" y="1197546"/>
            <a:ext cx="11180747" cy="5041187"/>
          </a:xfrm>
        </p:spPr>
        <p:txBody>
          <a:bodyPr/>
          <a:lstStyle/>
          <a:p>
            <a:pPr lvl="1"/>
            <a:r>
              <a:rPr lang="en-US" altLang="zh-CN" dirty="0" smtClean="0"/>
              <a:t>70</a:t>
            </a:r>
            <a:r>
              <a:rPr lang="zh-CN" altLang="en-US" dirty="0" smtClean="0"/>
              <a:t>秒如何疏散</a:t>
            </a:r>
            <a:r>
              <a:rPr lang="en-US" altLang="zh-CN" dirty="0" smtClean="0"/>
              <a:t>2080</a:t>
            </a:r>
            <a:r>
              <a:rPr lang="zh-CN" altLang="en-US" dirty="0" smtClean="0"/>
              <a:t>名乘客？假设有</a:t>
            </a:r>
            <a:r>
              <a:rPr lang="en-US" altLang="zh-CN" dirty="0" smtClean="0"/>
              <a:t>4</a:t>
            </a:r>
            <a:r>
              <a:rPr lang="zh-CN" altLang="en-US" dirty="0" smtClean="0"/>
              <a:t>个楼梯，每个楼梯平均疏散多少名乘客？</a:t>
            </a:r>
            <a:r>
              <a:rPr lang="zh-CN" altLang="en-US" dirty="0"/>
              <a:t>每个楼梯每秒种需要疏散多少名乘客</a:t>
            </a:r>
            <a:r>
              <a:rPr lang="zh-CN" altLang="en-US" dirty="0" smtClean="0"/>
              <a:t>？需要设计同时有多少名乘客上楼的楼梯？（大约多少米宽）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每个楼梯乘客数：</a:t>
            </a:r>
            <a:r>
              <a:rPr lang="en-US" altLang="zh-CN" dirty="0" smtClean="0"/>
              <a:t>2080/4  = 520</a:t>
            </a:r>
            <a:r>
              <a:rPr lang="zh-CN" altLang="en-US" dirty="0" smtClean="0"/>
              <a:t>名</a:t>
            </a:r>
            <a:endParaRPr lang="en-US" altLang="zh-CN" dirty="0" smtClean="0"/>
          </a:p>
          <a:p>
            <a:pPr lvl="2"/>
            <a:r>
              <a:rPr lang="zh-CN" altLang="en-US" dirty="0"/>
              <a:t>每个楼梯每秒种需要</a:t>
            </a:r>
            <a:r>
              <a:rPr lang="zh-CN" altLang="en-US" dirty="0" smtClean="0"/>
              <a:t>疏散</a:t>
            </a:r>
            <a:r>
              <a:rPr lang="zh-CN" altLang="en-US" dirty="0"/>
              <a:t>的</a:t>
            </a:r>
            <a:r>
              <a:rPr lang="zh-CN" altLang="en-US" dirty="0" smtClean="0"/>
              <a:t>乘客数：</a:t>
            </a:r>
            <a:r>
              <a:rPr lang="en-US" altLang="zh-CN" dirty="0" smtClean="0"/>
              <a:t>520/70 = 8 </a:t>
            </a:r>
            <a:r>
              <a:rPr lang="zh-CN" altLang="en-US" dirty="0" smtClean="0"/>
              <a:t>（约等于）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预计宽度：</a:t>
            </a:r>
            <a:r>
              <a:rPr lang="en-US" altLang="zh-CN" dirty="0" smtClean="0"/>
              <a:t>6</a:t>
            </a:r>
            <a:r>
              <a:rPr lang="zh-CN" altLang="en-US" dirty="0" smtClean="0"/>
              <a:t>米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如果同时考虑有下楼梯的乘客，宽度应该设计多少合适？</a:t>
            </a:r>
            <a:endParaRPr lang="zh-CN" altLang="en-US" dirty="0"/>
          </a:p>
          <a:p>
            <a:pPr lvl="2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2916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定义性能指标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性能</a:t>
            </a:r>
            <a:r>
              <a:rPr lang="zh-CN" altLang="en-US" dirty="0"/>
              <a:t>测试的关键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知道</a:t>
            </a:r>
            <a:r>
              <a:rPr lang="zh-CN" altLang="en-US" dirty="0"/>
              <a:t>用户会做什么</a:t>
            </a:r>
            <a:endParaRPr lang="en-US" altLang="zh-CN" dirty="0"/>
          </a:p>
          <a:p>
            <a:pPr lvl="1"/>
            <a:r>
              <a:rPr lang="zh-CN" altLang="en-US" dirty="0"/>
              <a:t>知道用户怎么做这件事</a:t>
            </a:r>
            <a:endParaRPr lang="en-US" altLang="zh-CN" dirty="0"/>
          </a:p>
          <a:p>
            <a:pPr lvl="1"/>
            <a:r>
              <a:rPr lang="zh-CN" altLang="en-US" dirty="0"/>
              <a:t>知道多少用户做这件事情</a:t>
            </a:r>
            <a:endParaRPr lang="en-US" altLang="zh-CN" dirty="0"/>
          </a:p>
          <a:p>
            <a:pPr lvl="1"/>
            <a:r>
              <a:rPr lang="zh-CN" altLang="en-US" dirty="0"/>
              <a:t>知道对应的性能指标</a:t>
            </a:r>
          </a:p>
          <a:p>
            <a:pPr lvl="1"/>
            <a:r>
              <a:rPr lang="zh-CN" altLang="en-US" dirty="0" smtClean="0"/>
              <a:t>清楚每个指标的估算方法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467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练习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如何在</a:t>
            </a:r>
            <a:r>
              <a:rPr lang="en-US" altLang="zh-CN" dirty="0" smtClean="0"/>
              <a:t>PC</a:t>
            </a:r>
            <a:r>
              <a:rPr lang="zh-CN" altLang="en-US" dirty="0" smtClean="0"/>
              <a:t>环境上执行性能测试去评估线上环境（假设线上环境在阿里云），如果现有系统每秒</a:t>
            </a:r>
            <a:r>
              <a:rPr lang="en-US" altLang="zh-CN" dirty="0" smtClean="0"/>
              <a:t>2000</a:t>
            </a:r>
            <a:r>
              <a:rPr lang="zh-CN" altLang="en-US" dirty="0"/>
              <a:t>笔</a:t>
            </a:r>
            <a:r>
              <a:rPr lang="zh-CN" altLang="en-US" dirty="0" smtClean="0"/>
              <a:t>交易，测试环境每秒</a:t>
            </a:r>
            <a:r>
              <a:rPr lang="en-US" altLang="zh-CN" dirty="0" smtClean="0"/>
              <a:t>500</a:t>
            </a:r>
            <a:r>
              <a:rPr lang="zh-CN" altLang="en-US" dirty="0" smtClean="0"/>
              <a:t>笔交易，是不是如果有</a:t>
            </a:r>
            <a:r>
              <a:rPr lang="en-US" altLang="zh-CN" dirty="0" smtClean="0"/>
              <a:t>4</a:t>
            </a:r>
            <a:r>
              <a:rPr lang="zh-CN" altLang="en-US" dirty="0" smtClean="0"/>
              <a:t>台一样的测试环境做负载均衡就能处理</a:t>
            </a:r>
            <a:r>
              <a:rPr lang="en-US" altLang="zh-CN" dirty="0" smtClean="0"/>
              <a:t>2000</a:t>
            </a:r>
            <a:r>
              <a:rPr lang="zh-CN" altLang="en-US" dirty="0" smtClean="0"/>
              <a:t>笔业务？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不是，原则上用</a:t>
            </a:r>
            <a:r>
              <a:rPr lang="en-US" altLang="zh-CN" dirty="0" smtClean="0"/>
              <a:t>5</a:t>
            </a:r>
            <a:r>
              <a:rPr lang="zh-CN" altLang="en-US" dirty="0" smtClean="0"/>
              <a:t>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原因：不一定都均衡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864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练习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0234" y="1052903"/>
            <a:ext cx="11108739" cy="5041187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dirty="0" smtClean="0"/>
              <a:t>由业务需求，确定</a:t>
            </a:r>
            <a:r>
              <a:rPr lang="en-US" altLang="zh-CN" dirty="0" smtClean="0"/>
              <a:t>TPS</a:t>
            </a:r>
          </a:p>
          <a:p>
            <a:pPr lvl="1">
              <a:lnSpc>
                <a:spcPct val="130000"/>
              </a:lnSpc>
            </a:pPr>
            <a:r>
              <a:rPr lang="zh-CN" altLang="en-US" dirty="0" smtClean="0"/>
              <a:t>某银行</a:t>
            </a:r>
            <a:r>
              <a:rPr lang="zh-CN" altLang="en-US" dirty="0"/>
              <a:t>每天</a:t>
            </a:r>
            <a:r>
              <a:rPr lang="zh-CN" altLang="en-US" dirty="0" smtClean="0"/>
              <a:t>有</a:t>
            </a:r>
            <a:r>
              <a:rPr lang="en-US" altLang="zh-CN" dirty="0" smtClean="0"/>
              <a:t>100W</a:t>
            </a:r>
            <a:r>
              <a:rPr lang="zh-CN" altLang="en-US" dirty="0" smtClean="0"/>
              <a:t>笔存款，平均</a:t>
            </a:r>
            <a:r>
              <a:rPr lang="en-US" altLang="zh-CN" dirty="0" smtClean="0"/>
              <a:t>6</a:t>
            </a:r>
            <a:r>
              <a:rPr lang="zh-CN" altLang="en-US" dirty="0" smtClean="0"/>
              <a:t>小时完成，问：</a:t>
            </a:r>
            <a:r>
              <a:rPr lang="en-US" altLang="zh-CN" dirty="0" smtClean="0"/>
              <a:t>TPS</a:t>
            </a:r>
            <a:r>
              <a:rPr lang="zh-CN" altLang="en-US" dirty="0" smtClean="0"/>
              <a:t>并发是多少？</a:t>
            </a:r>
            <a:endParaRPr lang="en-US" altLang="zh-CN" dirty="0" smtClean="0"/>
          </a:p>
          <a:p>
            <a:pPr lvl="2">
              <a:lnSpc>
                <a:spcPct val="130000"/>
              </a:lnSpc>
            </a:pPr>
            <a:r>
              <a:rPr lang="en-US" altLang="zh-CN" dirty="0" smtClean="0"/>
              <a:t>100W/(6*3600)</a:t>
            </a:r>
          </a:p>
          <a:p>
            <a:pPr lvl="1">
              <a:lnSpc>
                <a:spcPct val="130000"/>
              </a:lnSpc>
            </a:pPr>
            <a:r>
              <a:rPr lang="zh-CN" altLang="en-US" dirty="0" smtClean="0"/>
              <a:t>某客户管理系统，现有用户</a:t>
            </a:r>
            <a:r>
              <a:rPr lang="en-US" altLang="zh-CN" dirty="0" smtClean="0"/>
              <a:t>50000</a:t>
            </a:r>
            <a:r>
              <a:rPr lang="zh-CN" altLang="en-US" dirty="0" smtClean="0"/>
              <a:t>，每天新增</a:t>
            </a:r>
            <a:r>
              <a:rPr lang="en-US" altLang="zh-CN" dirty="0" smtClean="0"/>
              <a:t>100</a:t>
            </a:r>
            <a:r>
              <a:rPr lang="zh-CN" altLang="en-US" dirty="0" smtClean="0"/>
              <a:t>个用户，求</a:t>
            </a:r>
            <a:r>
              <a:rPr lang="en-US" altLang="zh-CN" dirty="0" smtClean="0"/>
              <a:t>TPS?</a:t>
            </a:r>
          </a:p>
          <a:p>
            <a:pPr lvl="2">
              <a:lnSpc>
                <a:spcPct val="130000"/>
              </a:lnSpc>
            </a:pPr>
            <a:r>
              <a:rPr lang="en-US" altLang="zh-CN" dirty="0" smtClean="0"/>
              <a:t>100/(24*3600)   ?</a:t>
            </a:r>
          </a:p>
          <a:p>
            <a:pPr lvl="2">
              <a:lnSpc>
                <a:spcPct val="130000"/>
              </a:lnSpc>
            </a:pPr>
            <a:r>
              <a:rPr lang="zh-CN" altLang="en-US" dirty="0" smtClean="0"/>
              <a:t>经过与客户沟通，其新增用户业务主要集中在每天上班前两小时和下班前两小时</a:t>
            </a:r>
            <a:endParaRPr lang="en-US" altLang="zh-CN" dirty="0" smtClean="0"/>
          </a:p>
          <a:p>
            <a:pPr lvl="2">
              <a:lnSpc>
                <a:spcPct val="130000"/>
              </a:lnSpc>
            </a:pPr>
            <a:r>
              <a:rPr lang="en-US" altLang="zh-CN" dirty="0" smtClean="0"/>
              <a:t>100/(4*3600)  = 0.0069</a:t>
            </a:r>
          </a:p>
          <a:p>
            <a:pPr lvl="2">
              <a:lnSpc>
                <a:spcPct val="130000"/>
              </a:lnSpc>
            </a:pPr>
            <a:r>
              <a:rPr lang="zh-CN" altLang="en-US" dirty="0"/>
              <a:t>不</a:t>
            </a:r>
            <a:r>
              <a:rPr lang="zh-CN" altLang="en-US" dirty="0" smtClean="0"/>
              <a:t>需要做性能测试</a:t>
            </a:r>
            <a:endParaRPr lang="en-US" altLang="zh-CN" dirty="0" smtClean="0"/>
          </a:p>
          <a:p>
            <a:pPr marL="1633987" lvl="3" indent="0">
              <a:buNone/>
            </a:pPr>
            <a:endParaRPr lang="en-US" altLang="zh-CN" dirty="0" smtClean="0"/>
          </a:p>
          <a:p>
            <a:pPr marL="544662" lvl="1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695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练习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客服使用的电话系统，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个客服，每个客服每天打</a:t>
            </a:r>
            <a:r>
              <a:rPr lang="en-US" altLang="zh-CN" dirty="0" smtClean="0"/>
              <a:t>120</a:t>
            </a:r>
            <a:r>
              <a:rPr lang="zh-CN" altLang="en-US" dirty="0" smtClean="0"/>
              <a:t>个电话，</a:t>
            </a:r>
            <a:r>
              <a:rPr lang="en-US" altLang="zh-CN" dirty="0" smtClean="0"/>
              <a:t>TPS</a:t>
            </a:r>
            <a:r>
              <a:rPr lang="zh-CN" altLang="en-US" dirty="0" smtClean="0"/>
              <a:t>是多少？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1000</a:t>
            </a:r>
            <a:r>
              <a:rPr lang="zh-CN" altLang="en-US" dirty="0" smtClean="0"/>
              <a:t>*</a:t>
            </a:r>
            <a:r>
              <a:rPr lang="en-US" altLang="zh-CN" dirty="0" smtClean="0"/>
              <a:t>120/(8*3600) = 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326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性能指标计算总结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0234" y="1197546"/>
            <a:ext cx="11108739" cy="5041187"/>
          </a:xfrm>
        </p:spPr>
        <p:txBody>
          <a:bodyPr/>
          <a:lstStyle/>
          <a:p>
            <a:r>
              <a:rPr lang="en-US" altLang="zh-CN" dirty="0" smtClean="0"/>
              <a:t>TPS = </a:t>
            </a:r>
            <a:r>
              <a:rPr lang="zh-CN" altLang="en-US" dirty="0" smtClean="0"/>
              <a:t>事务总数 </a:t>
            </a:r>
            <a:r>
              <a:rPr lang="en-US" altLang="zh-CN" dirty="0" smtClean="0"/>
              <a:t>/ </a:t>
            </a:r>
            <a:r>
              <a:rPr lang="zh-CN" altLang="en-US" dirty="0" smtClean="0"/>
              <a:t>时间</a:t>
            </a:r>
            <a:endParaRPr lang="en-US" altLang="zh-CN" dirty="0" smtClean="0"/>
          </a:p>
          <a:p>
            <a:r>
              <a:rPr lang="en-US" altLang="zh-CN" dirty="0" smtClean="0"/>
              <a:t>Hits</a:t>
            </a:r>
            <a:r>
              <a:rPr lang="zh-CN" altLang="en-US" dirty="0" smtClean="0"/>
              <a:t>（用户点击量）：一个页面有多少个请求，就等于多少个</a:t>
            </a:r>
            <a:r>
              <a:rPr lang="en-US" altLang="zh-CN" dirty="0" smtClean="0"/>
              <a:t>hits</a:t>
            </a:r>
            <a:r>
              <a:rPr lang="zh-CN" altLang="en-US" dirty="0" smtClean="0"/>
              <a:t>（抓包可以得到）</a:t>
            </a:r>
            <a:endParaRPr lang="en-US" altLang="zh-CN" dirty="0" smtClean="0"/>
          </a:p>
          <a:p>
            <a:r>
              <a:rPr lang="zh-CN" altLang="en-US" dirty="0" smtClean="0"/>
              <a:t>带宽：整个页面的大小就是所需要的带宽数</a:t>
            </a:r>
            <a:endParaRPr lang="en-US" altLang="zh-CN" dirty="0" smtClean="0"/>
          </a:p>
          <a:p>
            <a:r>
              <a:rPr lang="zh-CN" altLang="en-US" dirty="0" smtClean="0"/>
              <a:t>并发用户数：总带宽</a:t>
            </a:r>
            <a:r>
              <a:rPr lang="en-US" altLang="zh-CN" dirty="0" smtClean="0"/>
              <a:t>/</a:t>
            </a:r>
            <a:r>
              <a:rPr lang="zh-CN" altLang="en-US" dirty="0" smtClean="0"/>
              <a:t>每个用户所需要的带宽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483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定义性能指标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定义</a:t>
            </a:r>
            <a:r>
              <a:rPr lang="zh-CN" altLang="en-US" dirty="0" smtClean="0"/>
              <a:t>性能指标主要为在一定负载下：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响应时间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服务器资源占用率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不同业务的最大吞吐量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系统能支持的并发用户数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915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定义性能测试指标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</a:t>
            </a:r>
            <a:r>
              <a:rPr lang="zh-CN" altLang="en-US" dirty="0"/>
              <a:t>系统日志进行</a:t>
            </a:r>
            <a:r>
              <a:rPr lang="zh-CN" altLang="en-US" dirty="0" smtClean="0"/>
              <a:t>分析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</a:t>
            </a:r>
            <a:r>
              <a:rPr lang="zh-CN" altLang="en-US" dirty="0"/>
              <a:t>同类业务进行分析</a:t>
            </a:r>
            <a:endParaRPr lang="en-US" altLang="zh-CN" dirty="0"/>
          </a:p>
          <a:p>
            <a:pPr lvl="1"/>
            <a:r>
              <a:rPr lang="zh-CN" altLang="en-US" dirty="0"/>
              <a:t>通过</a:t>
            </a:r>
            <a:r>
              <a:rPr lang="en-US" altLang="zh-CN" dirty="0"/>
              <a:t>80/20</a:t>
            </a:r>
            <a:r>
              <a:rPr lang="zh-CN" altLang="en-US" dirty="0"/>
              <a:t>原则进行分析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编写性能测试计划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编写性能测试</a:t>
            </a:r>
            <a:r>
              <a:rPr lang="zh-CN" altLang="en-US" dirty="0" smtClean="0"/>
              <a:t>方案</a:t>
            </a:r>
            <a:endParaRPr lang="en-US" altLang="zh-CN" dirty="0" smtClean="0"/>
          </a:p>
          <a:p>
            <a:r>
              <a:rPr lang="zh-CN" altLang="en-US" dirty="0" smtClean="0"/>
              <a:t>编写性能测试用例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707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编写性能测试计划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0235" y="1053530"/>
            <a:ext cx="10984230" cy="5041187"/>
          </a:xfrm>
        </p:spPr>
        <p:txBody>
          <a:bodyPr/>
          <a:lstStyle/>
          <a:p>
            <a:r>
              <a:rPr lang="zh-CN" altLang="en-US" dirty="0" smtClean="0"/>
              <a:t>为什么编写性能测试计划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为整个性能测试阶段的管理工作和技术提供指南</a:t>
            </a:r>
            <a:endParaRPr lang="en-US" altLang="zh-CN" dirty="0" smtClean="0"/>
          </a:p>
          <a:p>
            <a:r>
              <a:rPr lang="zh-CN" altLang="en-US" dirty="0" smtClean="0"/>
              <a:t>测试计划需要包含的内容：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在测试计划中需要明确测试的内容和范围，为评价系统提供依据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对设备及人员资源的需求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对测试结果的评价指标</a:t>
            </a:r>
            <a:endParaRPr lang="en-US" altLang="zh-CN" dirty="0" smtClean="0"/>
          </a:p>
          <a:p>
            <a:r>
              <a:rPr lang="zh-CN" altLang="en-US" dirty="0" smtClean="0"/>
              <a:t>如果被测系统比较简单，在计划中明确测试方法及对象；如果比较大的项目，除了测试计划还需要性能测试方案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735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性能测试计划书写要点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0235" y="1125538"/>
            <a:ext cx="10984230" cy="5041187"/>
          </a:xfrm>
        </p:spPr>
        <p:txBody>
          <a:bodyPr/>
          <a:lstStyle/>
          <a:p>
            <a:r>
              <a:rPr lang="zh-CN" altLang="en-US" dirty="0" smtClean="0"/>
              <a:t>文档目的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描述性能测试流程、范围、环境、风险等因素作为性能测试实施的依据</a:t>
            </a:r>
            <a:endParaRPr lang="en-US" altLang="zh-CN" dirty="0" smtClean="0"/>
          </a:p>
          <a:p>
            <a:r>
              <a:rPr lang="zh-CN" altLang="en-US" dirty="0" smtClean="0"/>
              <a:t>项目背景介绍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介绍该项目的项目背景，主要功能、业务场景等</a:t>
            </a:r>
            <a:endParaRPr lang="en-US" altLang="zh-CN" dirty="0" smtClean="0"/>
          </a:p>
          <a:p>
            <a:r>
              <a:rPr lang="zh-CN" altLang="en-US" dirty="0" smtClean="0"/>
              <a:t>术语及缩写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专有名词，如：负载测试、压力测试、配置测试、基准测试以及用到的软件比如</a:t>
            </a:r>
            <a:r>
              <a:rPr lang="en-US" altLang="zh-CN" dirty="0" smtClean="0"/>
              <a:t>LAMP</a:t>
            </a:r>
            <a:r>
              <a:rPr lang="zh-CN" altLang="en-US" dirty="0" smtClean="0"/>
              <a:t>、</a:t>
            </a:r>
            <a:r>
              <a:rPr lang="en-US" altLang="zh-CN" dirty="0" smtClean="0"/>
              <a:t>LNMP</a:t>
            </a:r>
            <a:r>
              <a:rPr lang="zh-CN" altLang="en-US" dirty="0" smtClean="0"/>
              <a:t>、</a:t>
            </a:r>
            <a:r>
              <a:rPr lang="en-US" altLang="zh-CN" dirty="0" smtClean="0"/>
              <a:t>LANMP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8427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内容回顾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熟悉业务流程</a:t>
            </a:r>
            <a:endParaRPr lang="en-US" altLang="zh-CN" dirty="0"/>
          </a:p>
          <a:p>
            <a:r>
              <a:rPr lang="zh-CN" altLang="en-US" dirty="0"/>
              <a:t>定义测试目标</a:t>
            </a:r>
            <a:endParaRPr lang="en-US" altLang="zh-CN" dirty="0"/>
          </a:p>
          <a:p>
            <a:pPr lvl="1"/>
            <a:r>
              <a:rPr lang="zh-CN" altLang="en-US" dirty="0"/>
              <a:t>通过用户数据进行</a:t>
            </a:r>
            <a:r>
              <a:rPr lang="zh-CN" altLang="en-US" dirty="0" smtClean="0"/>
              <a:t>分析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用户给定的系统使用数据，分析性能测试指标：并发用户数、响应时间等</a:t>
            </a:r>
            <a:endParaRPr lang="en-US" altLang="zh-CN" dirty="0"/>
          </a:p>
          <a:p>
            <a:pPr lvl="1"/>
            <a:r>
              <a:rPr lang="zh-CN" altLang="en-US" dirty="0"/>
              <a:t>通过系统日志进行</a:t>
            </a:r>
            <a:r>
              <a:rPr lang="zh-CN" altLang="en-US" dirty="0" smtClean="0"/>
              <a:t>分析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导出日志，使用分析工具进行分析</a:t>
            </a:r>
            <a:endParaRPr lang="en-US" altLang="zh-CN" dirty="0" smtClean="0"/>
          </a:p>
          <a:p>
            <a:pPr lvl="2"/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926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性能测试计划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0234" y="1197546"/>
            <a:ext cx="11108739" cy="5041187"/>
          </a:xfrm>
        </p:spPr>
        <p:txBody>
          <a:bodyPr/>
          <a:lstStyle/>
          <a:p>
            <a:r>
              <a:rPr lang="zh-CN" altLang="en-US" dirty="0" smtClean="0"/>
              <a:t>参考文档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《</a:t>
            </a:r>
            <a:r>
              <a:rPr lang="zh-CN" altLang="en-US" dirty="0" smtClean="0"/>
              <a:t>项目文档</a:t>
            </a:r>
            <a:r>
              <a:rPr lang="en-US" altLang="zh-CN" dirty="0" smtClean="0"/>
              <a:t>》</a:t>
            </a:r>
            <a:r>
              <a:rPr lang="zh-CN" altLang="en-US" dirty="0" smtClean="0"/>
              <a:t>、</a:t>
            </a:r>
            <a:r>
              <a:rPr lang="en-US" altLang="zh-CN" dirty="0" smtClean="0"/>
              <a:t>《</a:t>
            </a:r>
            <a:r>
              <a:rPr lang="zh-CN" altLang="en-US" dirty="0" smtClean="0"/>
              <a:t>性能需求规格说明书</a:t>
            </a:r>
            <a:r>
              <a:rPr lang="en-US" altLang="zh-CN" dirty="0" smtClean="0"/>
              <a:t>》</a:t>
            </a:r>
            <a:r>
              <a:rPr lang="zh-CN" altLang="en-US" dirty="0" smtClean="0"/>
              <a:t>、</a:t>
            </a:r>
            <a:r>
              <a:rPr lang="en-US" altLang="zh-CN" dirty="0" smtClean="0"/>
              <a:t>《</a:t>
            </a:r>
            <a:r>
              <a:rPr lang="zh-CN" altLang="en-US" dirty="0" smtClean="0"/>
              <a:t>系统架构设计文档</a:t>
            </a:r>
            <a:r>
              <a:rPr lang="en-US" altLang="zh-CN" dirty="0" smtClean="0"/>
              <a:t>》</a:t>
            </a:r>
            <a:r>
              <a:rPr lang="zh-CN" altLang="en-US" dirty="0" smtClean="0"/>
              <a:t>、</a:t>
            </a:r>
            <a:r>
              <a:rPr lang="en-US" altLang="zh-CN" dirty="0" smtClean="0"/>
              <a:t>《</a:t>
            </a:r>
            <a:r>
              <a:rPr lang="zh-CN" altLang="en-US" dirty="0" smtClean="0"/>
              <a:t>系统测试计划</a:t>
            </a:r>
            <a:r>
              <a:rPr lang="en-US" altLang="zh-CN" dirty="0" smtClean="0"/>
              <a:t>》</a:t>
            </a:r>
            <a:r>
              <a:rPr lang="zh-CN" altLang="en-US" dirty="0" smtClean="0"/>
              <a:t>、入口标准等</a:t>
            </a:r>
            <a:endParaRPr lang="en-US" altLang="zh-CN" dirty="0"/>
          </a:p>
          <a:p>
            <a:r>
              <a:rPr lang="zh-CN" altLang="en-US" dirty="0" smtClean="0"/>
              <a:t>系统运行环境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网络运行拓扑图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软硬件配置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731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性能测试计划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测试内容</a:t>
            </a:r>
            <a:endParaRPr lang="en-US" altLang="zh-CN" dirty="0"/>
          </a:p>
          <a:p>
            <a:pPr lvl="1"/>
            <a:r>
              <a:rPr lang="zh-CN" altLang="en-US" dirty="0"/>
              <a:t>浏览、发帖、注册及查询进行性能</a:t>
            </a:r>
            <a:r>
              <a:rPr lang="zh-CN" altLang="en-US" dirty="0" smtClean="0"/>
              <a:t>测试，评估</a:t>
            </a:r>
            <a:r>
              <a:rPr lang="en-US" altLang="zh-CN" dirty="0"/>
              <a:t>LAMP</a:t>
            </a:r>
            <a:r>
              <a:rPr lang="zh-CN" altLang="en-US" dirty="0"/>
              <a:t>、</a:t>
            </a:r>
            <a:r>
              <a:rPr lang="en-US" altLang="zh-CN" dirty="0"/>
              <a:t>LNMP</a:t>
            </a:r>
            <a:r>
              <a:rPr lang="zh-CN" altLang="en-US" dirty="0"/>
              <a:t>、</a:t>
            </a:r>
            <a:r>
              <a:rPr lang="en-US" altLang="zh-CN" dirty="0" smtClean="0"/>
              <a:t>LANMP</a:t>
            </a:r>
            <a:r>
              <a:rPr lang="zh-CN" altLang="en-US" dirty="0" smtClean="0"/>
              <a:t>三大主流架构在</a:t>
            </a:r>
            <a:r>
              <a:rPr lang="en-US" altLang="zh-CN" dirty="0" smtClean="0"/>
              <a:t>CentOS</a:t>
            </a:r>
            <a:r>
              <a:rPr lang="zh-CN" altLang="en-US" dirty="0" smtClean="0"/>
              <a:t>系统</a:t>
            </a:r>
            <a:r>
              <a:rPr lang="en-US" altLang="zh-CN" dirty="0" smtClean="0"/>
              <a:t>32</a:t>
            </a:r>
            <a:r>
              <a:rPr lang="zh-CN" altLang="en-US" dirty="0" smtClean="0"/>
              <a:t>位及</a:t>
            </a:r>
            <a:r>
              <a:rPr lang="en-US" altLang="zh-CN" dirty="0" smtClean="0"/>
              <a:t>64</a:t>
            </a:r>
            <a:r>
              <a:rPr lang="zh-CN" altLang="en-US" dirty="0" smtClean="0"/>
              <a:t>位下的运行表现，确认哪种架构更适合此论坛系统，进一步得到各个功能在一定平台下的最大数据处理能力</a:t>
            </a:r>
            <a:r>
              <a:rPr lang="en-US" altLang="zh-CN" dirty="0" smtClean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0896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性能测试计划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0234" y="1197546"/>
            <a:ext cx="11108739" cy="5041187"/>
          </a:xfrm>
        </p:spPr>
        <p:txBody>
          <a:bodyPr/>
          <a:lstStyle/>
          <a:p>
            <a:r>
              <a:rPr lang="zh-CN" altLang="en-US" dirty="0"/>
              <a:t>非测试内容</a:t>
            </a:r>
            <a:endParaRPr lang="en-US" altLang="zh-CN" dirty="0"/>
          </a:p>
          <a:p>
            <a:pPr lvl="1"/>
            <a:r>
              <a:rPr lang="zh-CN" altLang="en-US" dirty="0"/>
              <a:t>由于以下功能在真实情况中使用比较少，并对响应时间无明确需求，故不进行</a:t>
            </a:r>
            <a:r>
              <a:rPr lang="zh-CN" altLang="en-US" dirty="0" smtClean="0"/>
              <a:t>测试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用户间短消息功能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帖子移动管理功能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论坛后台管理功能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681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性能测试计划</a:t>
            </a:r>
            <a:r>
              <a:rPr lang="en-US" altLang="zh-CN" dirty="0" smtClean="0"/>
              <a:t>—</a:t>
            </a:r>
            <a:r>
              <a:rPr lang="zh-CN" altLang="en-US" dirty="0" smtClean="0"/>
              <a:t>角色和职责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2664442"/>
              </p:ext>
            </p:extLst>
          </p:nvPr>
        </p:nvGraphicFramePr>
        <p:xfrm>
          <a:off x="609600" y="1196975"/>
          <a:ext cx="10985500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2470"/>
                <a:gridCol w="1296144"/>
                <a:gridCol w="5760640"/>
                <a:gridCol w="956246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2400" b="1" i="0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角色</a:t>
                      </a:r>
                      <a:endParaRPr lang="zh-CN" altLang="en-US" sz="2400" b="1" i="0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1" i="0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资源数量</a:t>
                      </a:r>
                      <a:endParaRPr lang="zh-CN" altLang="en-US" sz="2400" b="1" i="0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1" i="0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职责</a:t>
                      </a:r>
                      <a:endParaRPr lang="zh-CN" altLang="en-US" sz="2400" b="1" i="0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1" i="0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备注</a:t>
                      </a:r>
                      <a:endParaRPr lang="zh-CN" altLang="en-US" sz="2400" b="1" i="0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b="1" i="0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测试经理</a:t>
                      </a:r>
                      <a:endParaRPr lang="zh-CN" altLang="en-US" sz="2400" b="1" i="0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i="0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1</a:t>
                      </a:r>
                      <a:endParaRPr lang="zh-CN" altLang="en-US" sz="2400" b="1" i="0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1" i="0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跟踪监督性能测试项目进度</a:t>
                      </a:r>
                      <a:endParaRPr lang="en-US" altLang="zh-CN" sz="2400" b="1" i="0" baseline="0" dirty="0" smtClean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  <a:p>
                      <a:r>
                        <a:rPr lang="zh-CN" altLang="en-US" sz="2400" b="1" i="0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审核性能测试报告</a:t>
                      </a:r>
                      <a:endParaRPr lang="zh-CN" altLang="en-US" sz="2400" b="1" i="0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i="0" baseline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b="1" i="0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高级性能测试工程师</a:t>
                      </a:r>
                      <a:endParaRPr lang="zh-CN" altLang="en-US" sz="2400" b="1" i="0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i="0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1</a:t>
                      </a:r>
                      <a:endParaRPr lang="zh-CN" altLang="en-US" sz="2400" b="1" i="0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1" i="0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撰写性能测试计划</a:t>
                      </a:r>
                      <a:endParaRPr lang="en-US" altLang="zh-CN" sz="2400" b="1" i="0" baseline="0" dirty="0" smtClean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  <a:p>
                      <a:r>
                        <a:rPr lang="zh-CN" altLang="en-US" sz="2400" b="1" i="0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分析性能需求，制定性能测试方案，测试用例</a:t>
                      </a:r>
                      <a:endParaRPr lang="en-US" altLang="zh-CN" sz="2400" b="1" i="0" baseline="0" dirty="0" smtClean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  <a:p>
                      <a:r>
                        <a:rPr lang="zh-CN" altLang="en-US" sz="2400" b="1" i="0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设计性能测试场景及性能测试平台</a:t>
                      </a:r>
                      <a:endParaRPr lang="en-US" altLang="zh-CN" sz="2400" b="1" i="0" baseline="0" dirty="0" smtClean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  <a:p>
                      <a:r>
                        <a:rPr lang="zh-CN" altLang="en-US" sz="2400" b="1" i="0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辅助开发人员修改性能缺陷</a:t>
                      </a:r>
                      <a:endParaRPr lang="en-US" altLang="zh-CN" sz="2400" b="1" i="0" baseline="0" dirty="0" smtClean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  <a:p>
                      <a:r>
                        <a:rPr lang="zh-CN" altLang="en-US" sz="2400" b="1" i="0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撰写测试报告</a:t>
                      </a:r>
                      <a:endParaRPr lang="zh-CN" altLang="en-US" sz="2400" b="1" i="0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i="0" baseline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b="1" i="0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性能测试工程师</a:t>
                      </a:r>
                      <a:endParaRPr lang="zh-CN" altLang="en-US" sz="2400" b="1" i="0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i="0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1</a:t>
                      </a:r>
                      <a:endParaRPr lang="zh-CN" altLang="en-US" sz="2400" b="1" i="0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1" i="0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开发性能测试脚本</a:t>
                      </a:r>
                      <a:endParaRPr lang="en-US" altLang="zh-CN" sz="2400" b="1" i="0" baseline="0" dirty="0" smtClean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  <a:p>
                      <a:r>
                        <a:rPr lang="zh-CN" altLang="en-US" sz="2400" b="1" i="0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执行性能测试场景</a:t>
                      </a:r>
                      <a:endParaRPr lang="en-US" altLang="zh-CN" sz="2400" b="1" i="0" baseline="0" dirty="0" smtClean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  <a:p>
                      <a:r>
                        <a:rPr lang="zh-CN" altLang="en-US" sz="2400" b="1" i="0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搭建测试换件</a:t>
                      </a:r>
                      <a:endParaRPr lang="zh-CN" altLang="en-US" sz="2400" b="1" i="0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i="0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1630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性能</a:t>
            </a:r>
            <a:r>
              <a:rPr lang="zh-CN" altLang="en-US" dirty="0" smtClean="0"/>
              <a:t>测试计划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工具列表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0084060"/>
              </p:ext>
            </p:extLst>
          </p:nvPr>
        </p:nvGraphicFramePr>
        <p:xfrm>
          <a:off x="485726" y="1125538"/>
          <a:ext cx="10985500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7100"/>
                <a:gridCol w="1855490"/>
                <a:gridCol w="2520280"/>
                <a:gridCol w="3456384"/>
                <a:gridCol w="956246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2400" b="1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测试工具</a:t>
                      </a:r>
                      <a:endParaRPr lang="zh-CN" altLang="en-US" sz="2400" b="1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1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版本</a:t>
                      </a:r>
                      <a:endParaRPr lang="zh-CN" altLang="en-US" sz="2400" b="1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1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许可</a:t>
                      </a:r>
                      <a:endParaRPr lang="zh-CN" altLang="en-US" sz="2400" b="1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1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用途</a:t>
                      </a:r>
                      <a:endParaRPr lang="zh-CN" altLang="en-US" sz="2400" b="1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1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备注</a:t>
                      </a:r>
                      <a:endParaRPr lang="zh-CN" altLang="en-US" sz="2400" b="1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1" baseline="0" dirty="0" err="1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LoadRunner</a:t>
                      </a:r>
                      <a:endParaRPr lang="zh-CN" altLang="en-US" sz="2400" b="1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V11</a:t>
                      </a:r>
                      <a:endParaRPr lang="zh-CN" altLang="en-US" sz="2400" b="1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Web 10000 </a:t>
                      </a:r>
                      <a:r>
                        <a:rPr lang="en-US" altLang="zh-CN" sz="2400" b="1" baseline="0" dirty="0" err="1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Vuser</a:t>
                      </a:r>
                      <a:endParaRPr lang="zh-CN" altLang="en-US" sz="2400" b="1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1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性能测试</a:t>
                      </a:r>
                      <a:endParaRPr lang="zh-CN" altLang="en-US" sz="2400" b="1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baseline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1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SVN</a:t>
                      </a:r>
                      <a:endParaRPr lang="zh-CN" altLang="en-US" sz="2400" b="1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V1.6.5</a:t>
                      </a:r>
                      <a:endParaRPr lang="zh-CN" altLang="en-US" sz="2400" b="1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baseline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1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配置管理</a:t>
                      </a:r>
                      <a:endParaRPr lang="zh-CN" altLang="en-US" sz="2400" b="1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baseline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1" baseline="0" dirty="0" err="1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HttpWatch</a:t>
                      </a:r>
                      <a:endParaRPr lang="zh-CN" altLang="en-US" sz="2400" b="1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V7.0</a:t>
                      </a:r>
                      <a:endParaRPr lang="zh-CN" altLang="en-US" sz="2400" b="1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baseline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HTTP</a:t>
                      </a:r>
                      <a:r>
                        <a:rPr lang="zh-CN" altLang="en-US" sz="2400" b="1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分析</a:t>
                      </a:r>
                      <a:endParaRPr lang="zh-CN" altLang="en-US" sz="2400" b="1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baseline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1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Word</a:t>
                      </a:r>
                      <a:endParaRPr lang="zh-CN" altLang="en-US" sz="2400" b="1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V2016</a:t>
                      </a:r>
                      <a:endParaRPr lang="zh-CN" altLang="en-US" sz="2400" b="1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1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撰写测试报告</a:t>
                      </a:r>
                      <a:endParaRPr lang="zh-CN" altLang="en-US" sz="2400" b="1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baseline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1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Visio</a:t>
                      </a:r>
                      <a:endParaRPr lang="zh-CN" altLang="en-US" sz="2400" b="1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V2016</a:t>
                      </a:r>
                      <a:endParaRPr lang="zh-CN" altLang="en-US" sz="2400" b="1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baseline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1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绘制流程图</a:t>
                      </a:r>
                      <a:endParaRPr lang="zh-CN" altLang="en-US" sz="2400" b="1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baseline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1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Project</a:t>
                      </a:r>
                      <a:endParaRPr lang="zh-CN" altLang="en-US" sz="2400" b="1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V2016</a:t>
                      </a:r>
                      <a:endParaRPr lang="zh-CN" altLang="en-US" sz="2400" b="1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baseline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1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跟踪项目进度</a:t>
                      </a:r>
                      <a:endParaRPr lang="zh-CN" altLang="en-US" sz="2400" b="1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baseline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1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Spotlight</a:t>
                      </a:r>
                      <a:endParaRPr lang="zh-CN" altLang="en-US" sz="2400" b="1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baseline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CentOS</a:t>
                      </a:r>
                      <a:r>
                        <a:rPr lang="zh-CN" altLang="en-US" sz="2400" b="1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及</a:t>
                      </a:r>
                      <a:r>
                        <a:rPr lang="en-US" altLang="zh-CN" sz="2400" b="1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MySQL</a:t>
                      </a:r>
                      <a:r>
                        <a:rPr lang="zh-CN" altLang="en-US" sz="2400" b="1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监控</a:t>
                      </a:r>
                      <a:endParaRPr lang="zh-CN" altLang="en-US" sz="2400" b="1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baseline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1" baseline="0" dirty="0" err="1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Nmon</a:t>
                      </a:r>
                      <a:endParaRPr lang="zh-CN" altLang="en-US" sz="2400" b="1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baseline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baseline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CentOS</a:t>
                      </a:r>
                      <a:r>
                        <a:rPr lang="zh-CN" altLang="en-US" sz="2400" b="1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监控</a:t>
                      </a:r>
                      <a:endParaRPr lang="zh-CN" altLang="en-US" sz="2400" b="1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1" baseline="0" dirty="0" err="1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Nmon</a:t>
                      </a:r>
                      <a:r>
                        <a:rPr lang="en-US" altLang="zh-CN" sz="2400" b="1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 Analysis</a:t>
                      </a:r>
                      <a:endParaRPr lang="zh-CN" altLang="en-US" sz="2400" b="1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baseline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baseline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baseline="0" dirty="0" err="1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Nmon</a:t>
                      </a:r>
                      <a:r>
                        <a:rPr lang="zh-CN" altLang="en-US" sz="2400" b="1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日志分析</a:t>
                      </a:r>
                      <a:endParaRPr lang="zh-CN" altLang="en-US" sz="2400" b="1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1" baseline="0" dirty="0" err="1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RPC.rstatd</a:t>
                      </a:r>
                      <a:endParaRPr lang="zh-CN" altLang="en-US" sz="2400" b="1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baseline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baseline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CentOS</a:t>
                      </a:r>
                      <a:r>
                        <a:rPr lang="zh-CN" altLang="en-US" sz="2400" b="1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监控</a:t>
                      </a:r>
                      <a:endParaRPr lang="zh-CN" altLang="en-US" sz="2400" b="1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82636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性能测试计划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进度安排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869738"/>
              </p:ext>
            </p:extLst>
          </p:nvPr>
        </p:nvGraphicFramePr>
        <p:xfrm>
          <a:off x="557734" y="1917626"/>
          <a:ext cx="11377263" cy="4027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232"/>
                <a:gridCol w="1549396"/>
                <a:gridCol w="1780116"/>
                <a:gridCol w="1134984"/>
                <a:gridCol w="4824535"/>
              </a:tblGrid>
              <a:tr h="504056">
                <a:tc>
                  <a:txBody>
                    <a:bodyPr/>
                    <a:lstStyle/>
                    <a:p>
                      <a:r>
                        <a:rPr lang="zh-CN" altLang="en-US" sz="2400" b="1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任务名称</a:t>
                      </a:r>
                      <a:endParaRPr lang="zh-CN" altLang="en-US" sz="2400" b="1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1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起始时间</a:t>
                      </a:r>
                      <a:endParaRPr lang="zh-CN" altLang="en-US" sz="2400" b="1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1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结束时间</a:t>
                      </a:r>
                      <a:endParaRPr lang="zh-CN" altLang="en-US" sz="2400" b="1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1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工作日</a:t>
                      </a:r>
                      <a:endParaRPr lang="zh-CN" altLang="en-US" sz="2400" b="1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1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资源</a:t>
                      </a:r>
                      <a:endParaRPr lang="zh-CN" altLang="en-US" sz="2400" b="1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  <a:tr h="540000">
                <a:tc>
                  <a:txBody>
                    <a:bodyPr/>
                    <a:lstStyle/>
                    <a:p>
                      <a:r>
                        <a:rPr lang="zh-CN" altLang="en-US" sz="2400" b="1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测试计划</a:t>
                      </a:r>
                      <a:endParaRPr lang="zh-CN" altLang="en-US" sz="2400" b="1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2019-3-5</a:t>
                      </a:r>
                      <a:endParaRPr lang="zh-CN" altLang="en-US" sz="2400" b="1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2019-3-7</a:t>
                      </a:r>
                      <a:endParaRPr lang="zh-CN" altLang="en-US" sz="2400" b="1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2</a:t>
                      </a:r>
                      <a:endParaRPr lang="zh-CN" altLang="en-US" sz="2400" b="1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1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测试经理、高级性能测试工程师</a:t>
                      </a:r>
                      <a:endParaRPr lang="zh-CN" altLang="en-US" sz="2400" b="1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  <a:tr h="540000">
                <a:tc>
                  <a:txBody>
                    <a:bodyPr/>
                    <a:lstStyle/>
                    <a:p>
                      <a:r>
                        <a:rPr lang="zh-CN" altLang="en-US" sz="2400" b="1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测试方案</a:t>
                      </a:r>
                      <a:endParaRPr lang="zh-CN" altLang="en-US" sz="2400" b="1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  <a:tr h="540000">
                <a:tc>
                  <a:txBody>
                    <a:bodyPr/>
                    <a:lstStyle/>
                    <a:p>
                      <a:r>
                        <a:rPr lang="zh-CN" altLang="en-US" sz="2400" b="1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测试用例及脚本开发</a:t>
                      </a:r>
                      <a:endParaRPr lang="zh-CN" altLang="en-US" sz="2400" b="1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  <a:tr h="540000">
                <a:tc>
                  <a:txBody>
                    <a:bodyPr/>
                    <a:lstStyle/>
                    <a:p>
                      <a:r>
                        <a:rPr lang="zh-CN" altLang="en-US" sz="2400" b="1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测试环境搭建</a:t>
                      </a:r>
                      <a:endParaRPr lang="zh-CN" altLang="en-US" sz="2400" b="1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  <a:tr h="540000">
                <a:tc>
                  <a:txBody>
                    <a:bodyPr/>
                    <a:lstStyle/>
                    <a:p>
                      <a:r>
                        <a:rPr lang="zh-CN" altLang="en-US" sz="2400" b="1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测试执行</a:t>
                      </a:r>
                      <a:endParaRPr lang="zh-CN" altLang="en-US" sz="2400" b="1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  <a:tr h="540000">
                <a:tc>
                  <a:txBody>
                    <a:bodyPr/>
                    <a:lstStyle/>
                    <a:p>
                      <a:r>
                        <a:rPr lang="zh-CN" altLang="en-US" sz="2400" b="1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测试报告总结</a:t>
                      </a:r>
                      <a:endParaRPr lang="zh-CN" altLang="en-US" sz="2400" b="1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426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性能测试计划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出口标准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获得各平台下的测试数据，评估得到最佳运行平台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评估得到最佳平台上处理能力峰值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压力测试连续</a:t>
            </a:r>
            <a:r>
              <a:rPr lang="en-US" altLang="zh-CN" dirty="0" smtClean="0"/>
              <a:t>12</a:t>
            </a:r>
            <a:r>
              <a:rPr lang="zh-CN" altLang="en-US" dirty="0" smtClean="0"/>
              <a:t>小时无故障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测试结果达到预期目标，系统满足用户处理能力及稳定性需求</a:t>
            </a:r>
            <a:endParaRPr lang="en-US" altLang="zh-CN" dirty="0" smtClean="0"/>
          </a:p>
          <a:p>
            <a:pPr lvl="1"/>
            <a:r>
              <a:rPr lang="en-US" altLang="zh-CN" dirty="0"/>
              <a:t>……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282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性能测试计划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3718" y="1053530"/>
            <a:ext cx="10984230" cy="5041187"/>
          </a:xfrm>
        </p:spPr>
        <p:txBody>
          <a:bodyPr/>
          <a:lstStyle/>
          <a:p>
            <a:r>
              <a:rPr lang="zh-CN" altLang="en-US" dirty="0" smtClean="0"/>
              <a:t>交付物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257219"/>
              </p:ext>
            </p:extLst>
          </p:nvPr>
        </p:nvGraphicFramePr>
        <p:xfrm>
          <a:off x="485726" y="1917626"/>
          <a:ext cx="10873208" cy="3744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/>
                <a:gridCol w="5688632"/>
                <a:gridCol w="1800200"/>
                <a:gridCol w="2520280"/>
              </a:tblGrid>
              <a:tr h="468052">
                <a:tc>
                  <a:txBody>
                    <a:bodyPr/>
                    <a:lstStyle/>
                    <a:p>
                      <a:r>
                        <a:rPr lang="zh-CN" altLang="en-US" sz="2400" b="1" i="0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序号</a:t>
                      </a:r>
                      <a:endParaRPr lang="zh-CN" altLang="en-US" sz="2400" b="1" i="0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1" i="0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交付件名称</a:t>
                      </a:r>
                      <a:endParaRPr lang="zh-CN" altLang="en-US" sz="2400" b="1" i="0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1" i="0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交付件编号</a:t>
                      </a:r>
                      <a:endParaRPr lang="zh-CN" altLang="en-US" sz="2400" b="1" i="0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1" i="0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备注</a:t>
                      </a:r>
                      <a:endParaRPr lang="zh-CN" altLang="en-US" sz="2400" b="1" i="0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  <a:tr h="468052">
                <a:tc>
                  <a:txBody>
                    <a:bodyPr/>
                    <a:lstStyle/>
                    <a:p>
                      <a:r>
                        <a:rPr lang="en-US" altLang="zh-CN" sz="2400" b="1" i="0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1</a:t>
                      </a:r>
                      <a:endParaRPr lang="zh-CN" altLang="en-US" sz="2400" b="1" i="0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i="0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《</a:t>
                      </a:r>
                      <a:r>
                        <a:rPr lang="zh-CN" altLang="en-US" sz="2400" b="1" i="0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性能测试计划</a:t>
                      </a:r>
                      <a:r>
                        <a:rPr lang="en-US" altLang="zh-CN" sz="2400" b="1" i="0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》</a:t>
                      </a:r>
                      <a:endParaRPr lang="zh-CN" altLang="en-US" sz="2400" b="1" i="0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i="0" baseline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i="0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  <a:tr h="468052">
                <a:tc>
                  <a:txBody>
                    <a:bodyPr/>
                    <a:lstStyle/>
                    <a:p>
                      <a:r>
                        <a:rPr lang="en-US" altLang="zh-CN" sz="2400" b="1" i="0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2</a:t>
                      </a:r>
                      <a:endParaRPr lang="zh-CN" altLang="en-US" sz="2400" b="1" i="0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i="0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《</a:t>
                      </a:r>
                      <a:r>
                        <a:rPr lang="zh-CN" altLang="en-US" sz="2400" b="1" i="0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性能测试方案</a:t>
                      </a:r>
                      <a:r>
                        <a:rPr lang="en-US" altLang="zh-CN" sz="2400" b="1" i="0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》</a:t>
                      </a:r>
                      <a:endParaRPr lang="zh-CN" altLang="en-US" sz="2400" b="1" i="0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i="0" baseline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i="0" baseline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  <a:tr h="468052">
                <a:tc>
                  <a:txBody>
                    <a:bodyPr/>
                    <a:lstStyle/>
                    <a:p>
                      <a:r>
                        <a:rPr lang="en-US" altLang="zh-CN" sz="2400" b="1" i="0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3</a:t>
                      </a:r>
                      <a:endParaRPr lang="zh-CN" altLang="en-US" sz="2400" b="1" i="0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i="0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《</a:t>
                      </a:r>
                      <a:r>
                        <a:rPr lang="zh-CN" altLang="en-US" sz="2400" b="1" i="0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性能测试用例</a:t>
                      </a:r>
                      <a:r>
                        <a:rPr lang="en-US" altLang="zh-CN" sz="2400" b="1" i="0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》</a:t>
                      </a:r>
                      <a:endParaRPr lang="zh-CN" altLang="en-US" sz="2400" b="1" i="0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i="0" baseline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i="0" baseline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  <a:tr h="468052">
                <a:tc>
                  <a:txBody>
                    <a:bodyPr/>
                    <a:lstStyle/>
                    <a:p>
                      <a:r>
                        <a:rPr lang="en-US" altLang="zh-CN" sz="2400" b="1" i="0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4</a:t>
                      </a:r>
                      <a:endParaRPr lang="zh-CN" altLang="en-US" sz="2400" b="1" i="0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i="0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《</a:t>
                      </a:r>
                      <a:r>
                        <a:rPr lang="en-US" altLang="zh-CN" sz="2400" b="1" i="0" baseline="0" dirty="0" err="1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LoadRunner</a:t>
                      </a:r>
                      <a:r>
                        <a:rPr lang="zh-CN" altLang="en-US" sz="2400" b="1" i="0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性能测试脚本</a:t>
                      </a:r>
                      <a:r>
                        <a:rPr lang="en-US" altLang="zh-CN" sz="2400" b="1" i="0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》</a:t>
                      </a:r>
                      <a:endParaRPr lang="zh-CN" altLang="en-US" sz="2400" b="1" i="0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i="0" baseline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i="0" baseline="0" dirty="0" err="1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LoadRunner</a:t>
                      </a:r>
                      <a:r>
                        <a:rPr lang="zh-CN" altLang="en-US" sz="2400" b="1" i="0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格式</a:t>
                      </a:r>
                      <a:endParaRPr lang="zh-CN" altLang="en-US" sz="2400" b="1" i="0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  <a:tr h="468052">
                <a:tc>
                  <a:txBody>
                    <a:bodyPr/>
                    <a:lstStyle/>
                    <a:p>
                      <a:r>
                        <a:rPr lang="en-US" altLang="zh-CN" sz="2400" b="1" i="0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5</a:t>
                      </a:r>
                      <a:endParaRPr lang="zh-CN" altLang="en-US" sz="2400" b="1" i="0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i="0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《</a:t>
                      </a:r>
                      <a:r>
                        <a:rPr lang="en-US" altLang="zh-CN" sz="2400" b="1" i="0" baseline="0" dirty="0" err="1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LoadRunner</a:t>
                      </a:r>
                      <a:r>
                        <a:rPr lang="zh-CN" altLang="en-US" sz="2400" b="1" i="0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脚本业务报告</a:t>
                      </a:r>
                      <a:r>
                        <a:rPr lang="en-US" altLang="zh-CN" sz="2400" b="1" i="0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》</a:t>
                      </a:r>
                      <a:endParaRPr lang="zh-CN" altLang="en-US" sz="2400" b="1" i="0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i="0" baseline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893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i="0" baseline="0" dirty="0" err="1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LoadRunner</a:t>
                      </a:r>
                      <a:r>
                        <a:rPr lang="zh-CN" altLang="en-US" sz="2400" b="1" i="0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格式</a:t>
                      </a:r>
                      <a:endParaRPr lang="zh-CN" altLang="en-US" sz="2400" b="1" i="0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  <a:tr h="468052">
                <a:tc>
                  <a:txBody>
                    <a:bodyPr/>
                    <a:lstStyle/>
                    <a:p>
                      <a:r>
                        <a:rPr lang="en-US" altLang="zh-CN" sz="2400" b="1" i="0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6</a:t>
                      </a:r>
                      <a:endParaRPr lang="zh-CN" altLang="en-US" sz="2400" b="1" i="0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i="0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《</a:t>
                      </a:r>
                      <a:r>
                        <a:rPr lang="en-US" altLang="zh-CN" sz="2400" b="1" i="0" baseline="0" dirty="0" err="1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LoadRunner</a:t>
                      </a:r>
                      <a:r>
                        <a:rPr lang="zh-CN" altLang="en-US" sz="2400" b="1" i="0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性能测试场景及测试结果</a:t>
                      </a:r>
                      <a:r>
                        <a:rPr lang="en-US" altLang="zh-CN" sz="2400" b="1" i="0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》</a:t>
                      </a:r>
                      <a:endParaRPr lang="zh-CN" altLang="en-US" sz="2400" b="1" i="0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i="0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893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i="0" baseline="0" dirty="0" err="1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LoadRunner</a:t>
                      </a:r>
                      <a:r>
                        <a:rPr lang="zh-CN" altLang="en-US" sz="2400" b="1" i="0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格式</a:t>
                      </a:r>
                      <a:endParaRPr lang="zh-CN" altLang="en-US" sz="2400" b="1" i="0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  <a:tr h="468052">
                <a:tc>
                  <a:txBody>
                    <a:bodyPr/>
                    <a:lstStyle/>
                    <a:p>
                      <a:r>
                        <a:rPr lang="en-US" altLang="zh-CN" sz="2400" b="1" i="0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7</a:t>
                      </a:r>
                      <a:endParaRPr lang="zh-CN" altLang="en-US" sz="2400" b="1" i="0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i="0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《</a:t>
                      </a:r>
                      <a:r>
                        <a:rPr lang="zh-CN" altLang="en-US" sz="2400" b="1" i="0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性能测试报告</a:t>
                      </a:r>
                      <a:r>
                        <a:rPr lang="en-US" altLang="zh-CN" sz="2400" b="1" i="0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》</a:t>
                      </a:r>
                      <a:endParaRPr lang="zh-CN" altLang="en-US" sz="2400" b="1" i="0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i="0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b="1" i="0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907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性能测试计划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风险</a:t>
            </a:r>
            <a:endParaRPr lang="en-US" altLang="zh-CN" dirty="0" smtClean="0"/>
          </a:p>
          <a:p>
            <a:pPr lvl="1"/>
            <a:r>
              <a:rPr lang="zh-CN" altLang="en-US" i="1" dirty="0" smtClean="0"/>
              <a:t>受环境限制，无法在测试环境中模拟系统真实上线情况下</a:t>
            </a:r>
            <a:r>
              <a:rPr lang="en-US" altLang="zh-CN" i="1" dirty="0" smtClean="0"/>
              <a:t>LVS</a:t>
            </a:r>
            <a:r>
              <a:rPr lang="zh-CN" altLang="en-US" i="1" dirty="0" smtClean="0"/>
              <a:t>负载均衡及</a:t>
            </a:r>
            <a:r>
              <a:rPr lang="en-US" altLang="zh-CN" i="1" dirty="0" smtClean="0"/>
              <a:t>CDN</a:t>
            </a:r>
            <a:r>
              <a:rPr lang="zh-CN" altLang="en-US" i="1" dirty="0" smtClean="0"/>
              <a:t>环境，测试环境服务器配置与在线架构有一定误差，故该结构无法完全代表在线运行情况</a:t>
            </a:r>
            <a:endParaRPr lang="en-US" altLang="zh-CN" i="1" dirty="0" smtClean="0"/>
          </a:p>
          <a:p>
            <a:endParaRPr lang="en-US" altLang="zh-CN" dirty="0" smtClean="0"/>
          </a:p>
          <a:p>
            <a:pPr marL="544662" lvl="1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437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定义性能测试指标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</a:t>
            </a:r>
            <a:r>
              <a:rPr lang="zh-CN" altLang="en-US" dirty="0"/>
              <a:t>系统日志进行</a:t>
            </a:r>
            <a:r>
              <a:rPr lang="zh-CN" altLang="en-US" dirty="0" smtClean="0"/>
              <a:t>分析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</a:t>
            </a:r>
            <a:r>
              <a:rPr lang="zh-CN" altLang="en-US" dirty="0"/>
              <a:t>同类业务进行分析</a:t>
            </a:r>
            <a:endParaRPr lang="en-US" altLang="zh-CN" dirty="0"/>
          </a:p>
          <a:p>
            <a:pPr lvl="1"/>
            <a:r>
              <a:rPr lang="zh-CN" altLang="en-US" dirty="0"/>
              <a:t>通过</a:t>
            </a:r>
            <a:r>
              <a:rPr lang="en-US" altLang="zh-CN" dirty="0"/>
              <a:t>80/20</a:t>
            </a:r>
            <a:r>
              <a:rPr lang="zh-CN" altLang="en-US" dirty="0"/>
              <a:t>原则进行分析</a:t>
            </a:r>
            <a:endParaRPr lang="en-US" altLang="zh-CN" dirty="0"/>
          </a:p>
          <a:p>
            <a:r>
              <a:rPr lang="zh-CN" altLang="en-US" dirty="0"/>
              <a:t>编写性能测试计划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编写性能测试</a:t>
            </a:r>
            <a:r>
              <a:rPr lang="zh-CN" altLang="en-US" dirty="0" smtClean="0">
                <a:solidFill>
                  <a:srgbClr val="FF0000"/>
                </a:solidFill>
              </a:rPr>
              <a:t>方案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编写性能测试用例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574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内容回顾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zh-CN" altLang="en-US" dirty="0"/>
              <a:t>查看总的请求和平均请求量，日统计量分布，每小时统计量，找出峰值</a:t>
            </a:r>
            <a:r>
              <a:rPr lang="zh-CN" altLang="en-US" dirty="0" smtClean="0"/>
              <a:t>数据，针对峰值数据定义性能测试指标</a:t>
            </a:r>
            <a:endParaRPr lang="en-US" altLang="zh-CN" dirty="0" smtClean="0"/>
          </a:p>
          <a:p>
            <a:r>
              <a:rPr lang="zh-CN" altLang="en-US" dirty="0" smtClean="0"/>
              <a:t>补充：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TPS = </a:t>
            </a:r>
            <a:r>
              <a:rPr lang="zh-CN" altLang="en-US" dirty="0" smtClean="0"/>
              <a:t>并发数</a:t>
            </a:r>
            <a:r>
              <a:rPr lang="en-US" altLang="zh-CN" dirty="0" smtClean="0"/>
              <a:t>/</a:t>
            </a:r>
            <a:r>
              <a:rPr lang="zh-CN" altLang="en-US" dirty="0" smtClean="0"/>
              <a:t>响应时间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并发数 </a:t>
            </a:r>
            <a:r>
              <a:rPr lang="en-US" altLang="zh-CN" dirty="0" smtClean="0"/>
              <a:t>= TPS * </a:t>
            </a:r>
            <a:r>
              <a:rPr lang="zh-CN" altLang="en-US" dirty="0" smtClean="0"/>
              <a:t>响应时间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660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编写性能测试方案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7734" y="1053530"/>
            <a:ext cx="10984230" cy="5041187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dirty="0" smtClean="0"/>
              <a:t>文档目的</a:t>
            </a:r>
            <a:endParaRPr lang="en-US" altLang="zh-CN" dirty="0" smtClean="0"/>
          </a:p>
          <a:p>
            <a:pPr>
              <a:lnSpc>
                <a:spcPct val="130000"/>
              </a:lnSpc>
            </a:pPr>
            <a:r>
              <a:rPr lang="zh-CN" altLang="en-US" dirty="0" smtClean="0"/>
              <a:t>测试目的</a:t>
            </a:r>
            <a:endParaRPr lang="en-US" altLang="zh-CN" dirty="0" smtClean="0"/>
          </a:p>
          <a:p>
            <a:pPr>
              <a:lnSpc>
                <a:spcPct val="130000"/>
              </a:lnSpc>
            </a:pPr>
            <a:r>
              <a:rPr lang="zh-CN" altLang="en-US" dirty="0" smtClean="0"/>
              <a:t>测试策略</a:t>
            </a:r>
            <a:endParaRPr lang="en-US" altLang="zh-CN" dirty="0" smtClean="0"/>
          </a:p>
          <a:p>
            <a:pPr>
              <a:lnSpc>
                <a:spcPct val="130000"/>
              </a:lnSpc>
            </a:pPr>
            <a:r>
              <a:rPr lang="zh-CN" altLang="en-US" dirty="0" smtClean="0"/>
              <a:t>业务抽取（测试脚本）</a:t>
            </a:r>
            <a:endParaRPr lang="en-US" altLang="zh-CN" dirty="0" smtClean="0"/>
          </a:p>
          <a:p>
            <a:pPr lvl="1">
              <a:lnSpc>
                <a:spcPct val="130000"/>
              </a:lnSpc>
            </a:pPr>
            <a:r>
              <a:rPr lang="zh-CN" altLang="en-US" dirty="0" smtClean="0"/>
              <a:t>需要进行测试的主要业务</a:t>
            </a:r>
            <a:endParaRPr lang="en-US" altLang="zh-CN" dirty="0" smtClean="0"/>
          </a:p>
          <a:p>
            <a:pPr lvl="1">
              <a:lnSpc>
                <a:spcPct val="130000"/>
              </a:lnSpc>
            </a:pPr>
            <a:r>
              <a:rPr lang="zh-CN" altLang="en-US" dirty="0" smtClean="0"/>
              <a:t>用户行为模型及性能指标（测试场景）</a:t>
            </a:r>
            <a:endParaRPr lang="en-US" altLang="zh-CN" dirty="0" smtClean="0"/>
          </a:p>
          <a:p>
            <a:pPr>
              <a:lnSpc>
                <a:spcPct val="130000"/>
              </a:lnSpc>
            </a:pPr>
            <a:r>
              <a:rPr lang="zh-CN" altLang="en-US" dirty="0" smtClean="0"/>
              <a:t>监控方式</a:t>
            </a:r>
            <a:endParaRPr lang="en-US" altLang="zh-CN" dirty="0" smtClean="0"/>
          </a:p>
          <a:p>
            <a:pPr>
              <a:lnSpc>
                <a:spcPct val="130000"/>
              </a:lnSpc>
            </a:pPr>
            <a:r>
              <a:rPr lang="zh-CN" altLang="en-US" dirty="0" smtClean="0"/>
              <a:t>场景检查</a:t>
            </a:r>
            <a:endParaRPr lang="en-US" altLang="zh-CN" dirty="0" smtClean="0"/>
          </a:p>
          <a:p>
            <a:pPr>
              <a:lnSpc>
                <a:spcPct val="13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838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性能测试方案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89" b="6288"/>
          <a:stretch/>
        </p:blipFill>
        <p:spPr>
          <a:xfrm rot="16200000">
            <a:off x="2795177" y="-463832"/>
            <a:ext cx="5306089" cy="834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7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94" t="9675" b="9898"/>
          <a:stretch/>
        </p:blipFill>
        <p:spPr>
          <a:xfrm rot="16200000">
            <a:off x="1762327" y="-1303191"/>
            <a:ext cx="6120680" cy="9105929"/>
          </a:xfrm>
        </p:spPr>
      </p:pic>
    </p:spTree>
    <p:extLst>
      <p:ext uri="{BB962C8B-B14F-4D97-AF65-F5344CB8AC3E}">
        <p14:creationId xmlns:p14="http://schemas.microsoft.com/office/powerpoint/2010/main" val="239187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7" r="18569"/>
          <a:stretch/>
        </p:blipFill>
        <p:spPr>
          <a:xfrm>
            <a:off x="413718" y="19709"/>
            <a:ext cx="8568952" cy="6427152"/>
          </a:xfrm>
        </p:spPr>
      </p:pic>
    </p:spTree>
    <p:extLst>
      <p:ext uri="{BB962C8B-B14F-4D97-AF65-F5344CB8AC3E}">
        <p14:creationId xmlns:p14="http://schemas.microsoft.com/office/powerpoint/2010/main" val="201851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1" r="6094"/>
          <a:stretch/>
        </p:blipFill>
        <p:spPr>
          <a:xfrm>
            <a:off x="485726" y="405457"/>
            <a:ext cx="9433048" cy="6032829"/>
          </a:xfrm>
        </p:spPr>
      </p:pic>
    </p:spTree>
    <p:extLst>
      <p:ext uri="{BB962C8B-B14F-4D97-AF65-F5344CB8AC3E}">
        <p14:creationId xmlns:p14="http://schemas.microsoft.com/office/powerpoint/2010/main" val="226772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572" b="15659"/>
          <a:stretch/>
        </p:blipFill>
        <p:spPr>
          <a:xfrm rot="16200000">
            <a:off x="1782598" y="-675389"/>
            <a:ext cx="5759188" cy="8064897"/>
          </a:xfrm>
        </p:spPr>
      </p:pic>
    </p:spTree>
    <p:extLst>
      <p:ext uri="{BB962C8B-B14F-4D97-AF65-F5344CB8AC3E}">
        <p14:creationId xmlns:p14="http://schemas.microsoft.com/office/powerpoint/2010/main" val="367673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0" r="14411"/>
          <a:stretch/>
        </p:blipFill>
        <p:spPr>
          <a:xfrm>
            <a:off x="413718" y="405458"/>
            <a:ext cx="8316358" cy="6048672"/>
          </a:xfrm>
        </p:spPr>
      </p:pic>
    </p:spTree>
    <p:extLst>
      <p:ext uri="{BB962C8B-B14F-4D97-AF65-F5344CB8AC3E}">
        <p14:creationId xmlns:p14="http://schemas.microsoft.com/office/powerpoint/2010/main" val="215540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定义性能测试指标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</a:t>
            </a:r>
            <a:r>
              <a:rPr lang="zh-CN" altLang="en-US" dirty="0"/>
              <a:t>系统日志进行</a:t>
            </a:r>
            <a:r>
              <a:rPr lang="zh-CN" altLang="en-US" dirty="0" smtClean="0"/>
              <a:t>分析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</a:t>
            </a:r>
            <a:r>
              <a:rPr lang="zh-CN" altLang="en-US" dirty="0"/>
              <a:t>同类业务进行分析</a:t>
            </a:r>
            <a:endParaRPr lang="en-US" altLang="zh-CN" dirty="0"/>
          </a:p>
          <a:p>
            <a:pPr lvl="1"/>
            <a:r>
              <a:rPr lang="zh-CN" altLang="en-US" dirty="0"/>
              <a:t>通过</a:t>
            </a:r>
            <a:r>
              <a:rPr lang="en-US" altLang="zh-CN" dirty="0"/>
              <a:t>80/20</a:t>
            </a:r>
            <a:r>
              <a:rPr lang="zh-CN" altLang="en-US" dirty="0"/>
              <a:t>原则进行分析</a:t>
            </a:r>
            <a:endParaRPr lang="en-US" altLang="zh-CN" dirty="0"/>
          </a:p>
          <a:p>
            <a:r>
              <a:rPr lang="zh-CN" altLang="en-US" dirty="0"/>
              <a:t>编写性能测试计划</a:t>
            </a:r>
            <a:endParaRPr lang="en-US" altLang="zh-CN" dirty="0"/>
          </a:p>
          <a:p>
            <a:r>
              <a:rPr lang="zh-CN" altLang="en-US" dirty="0"/>
              <a:t>编写性能测试</a:t>
            </a:r>
            <a:r>
              <a:rPr lang="zh-CN" altLang="en-US" dirty="0" smtClean="0"/>
              <a:t>方案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编写性能测试用例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8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7734" y="189434"/>
            <a:ext cx="8279325" cy="576064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编写性能测试用例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2" r="12482" b="12516"/>
          <a:stretch/>
        </p:blipFill>
        <p:spPr>
          <a:xfrm>
            <a:off x="1925886" y="693490"/>
            <a:ext cx="9521405" cy="5760641"/>
          </a:xfrm>
        </p:spPr>
      </p:pic>
    </p:spTree>
    <p:extLst>
      <p:ext uri="{BB962C8B-B14F-4D97-AF65-F5344CB8AC3E}">
        <p14:creationId xmlns:p14="http://schemas.microsoft.com/office/powerpoint/2010/main" val="157363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3" t="31940" r="18110"/>
          <a:stretch/>
        </p:blipFill>
        <p:spPr>
          <a:xfrm>
            <a:off x="629742" y="765498"/>
            <a:ext cx="10153128" cy="5409954"/>
          </a:xfrm>
        </p:spPr>
      </p:pic>
    </p:spTree>
    <p:extLst>
      <p:ext uri="{BB962C8B-B14F-4D97-AF65-F5344CB8AC3E}">
        <p14:creationId xmlns:p14="http://schemas.microsoft.com/office/powerpoint/2010/main" val="301791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内容回顾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练习：某公司上班签到系统，早上</a:t>
            </a:r>
            <a:r>
              <a:rPr lang="en-US" altLang="zh-CN" dirty="0" smtClean="0"/>
              <a:t>8</a:t>
            </a:r>
            <a:r>
              <a:rPr lang="zh-CN" altLang="en-US" dirty="0" smtClean="0"/>
              <a:t>点上班，</a:t>
            </a:r>
            <a:r>
              <a:rPr lang="en-US" altLang="zh-CN" dirty="0" smtClean="0"/>
              <a:t>7</a:t>
            </a:r>
            <a:r>
              <a:rPr lang="zh-CN" altLang="en-US" dirty="0" smtClean="0"/>
              <a:t>点半到</a:t>
            </a:r>
            <a:r>
              <a:rPr lang="en-US" altLang="zh-CN" dirty="0" smtClean="0"/>
              <a:t>8</a:t>
            </a:r>
            <a:r>
              <a:rPr lang="zh-CN" altLang="en-US" dirty="0" smtClean="0"/>
              <a:t>点的</a:t>
            </a:r>
            <a:r>
              <a:rPr lang="en-US" altLang="zh-CN" dirty="0" smtClean="0"/>
              <a:t>30</a:t>
            </a:r>
            <a:r>
              <a:rPr lang="zh-CN" altLang="en-US" dirty="0" smtClean="0"/>
              <a:t>分钟的时间里用户会登录签到系统进行签到。公司员工为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人，平均每个员上登录签到系统的时长为</a:t>
            </a:r>
            <a:r>
              <a:rPr lang="en-US" altLang="zh-CN" dirty="0" smtClean="0"/>
              <a:t>5</a:t>
            </a:r>
            <a:r>
              <a:rPr lang="zh-CN" altLang="en-US" dirty="0" smtClean="0"/>
              <a:t>分钟，请计算</a:t>
            </a:r>
            <a:r>
              <a:rPr lang="en-US" altLang="zh-CN" dirty="0" smtClean="0"/>
              <a:t>TPS</a:t>
            </a:r>
            <a:r>
              <a:rPr lang="zh-CN" altLang="en-US" dirty="0" smtClean="0"/>
              <a:t>，平均响应时间，并发数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TPS = 1000/(30*60) </a:t>
            </a:r>
            <a:r>
              <a:rPr lang="zh-CN" altLang="en-US" dirty="0" smtClean="0"/>
              <a:t>事务</a:t>
            </a:r>
            <a:r>
              <a:rPr lang="en-US" altLang="zh-CN" dirty="0" smtClean="0"/>
              <a:t>/</a:t>
            </a:r>
            <a:r>
              <a:rPr lang="zh-CN" altLang="en-US" dirty="0" smtClean="0"/>
              <a:t>秒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平均响应时间为 </a:t>
            </a:r>
            <a:r>
              <a:rPr lang="en-US" altLang="zh-CN" dirty="0" smtClean="0"/>
              <a:t>= 5*60  </a:t>
            </a:r>
            <a:r>
              <a:rPr lang="zh-CN" altLang="en-US" dirty="0" smtClean="0"/>
              <a:t>秒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并发数</a:t>
            </a:r>
            <a:r>
              <a:rPr lang="en-US" altLang="zh-CN" dirty="0" smtClean="0"/>
              <a:t>= TPS*</a:t>
            </a:r>
            <a:r>
              <a:rPr lang="zh-CN" altLang="en-US" dirty="0" smtClean="0"/>
              <a:t>平均响应时间 </a:t>
            </a:r>
            <a:r>
              <a:rPr lang="en-US" altLang="zh-CN" dirty="0" smtClean="0"/>
              <a:t>= 1000/(30*60) *(5*60)=166.7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504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内容总结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定义性能测试指标</a:t>
            </a:r>
            <a:endParaRPr lang="en-US" altLang="zh-CN" dirty="0"/>
          </a:p>
          <a:p>
            <a:pPr lvl="1"/>
            <a:r>
              <a:rPr lang="zh-CN" altLang="en-US" dirty="0"/>
              <a:t>通过系统日志进行分析</a:t>
            </a:r>
            <a:endParaRPr lang="en-US" altLang="zh-CN" dirty="0"/>
          </a:p>
          <a:p>
            <a:pPr lvl="1"/>
            <a:r>
              <a:rPr lang="zh-CN" altLang="en-US" dirty="0"/>
              <a:t>通过同类业务进行分析</a:t>
            </a:r>
            <a:endParaRPr lang="en-US" altLang="zh-CN" dirty="0"/>
          </a:p>
          <a:p>
            <a:pPr lvl="1"/>
            <a:r>
              <a:rPr lang="zh-CN" altLang="en-US" dirty="0"/>
              <a:t>通过</a:t>
            </a:r>
            <a:r>
              <a:rPr lang="en-US" altLang="zh-CN" dirty="0"/>
              <a:t>80/20</a:t>
            </a:r>
            <a:r>
              <a:rPr lang="zh-CN" altLang="en-US" dirty="0"/>
              <a:t>原则进行分析</a:t>
            </a:r>
            <a:endParaRPr lang="en-US" altLang="zh-CN" dirty="0"/>
          </a:p>
          <a:p>
            <a:r>
              <a:rPr lang="zh-CN" altLang="en-US" dirty="0"/>
              <a:t>编写性能测试计划</a:t>
            </a:r>
            <a:endParaRPr lang="en-US" altLang="zh-CN" dirty="0"/>
          </a:p>
          <a:p>
            <a:r>
              <a:rPr lang="zh-CN" altLang="en-US" dirty="0"/>
              <a:t>编写性能测试方案</a:t>
            </a:r>
            <a:endParaRPr lang="en-US" altLang="zh-CN" dirty="0"/>
          </a:p>
          <a:p>
            <a:r>
              <a:rPr lang="zh-CN" altLang="en-US" dirty="0">
                <a:latin typeface="DejaVu Sans Mono" panose="020B0609030804020204" pitchFamily="49" charset="0"/>
                <a:cs typeface="DejaVu Sans Mono" panose="020B0609030804020204" pitchFamily="49" charset="0"/>
              </a:rPr>
              <a:t>编写性能测试用例</a:t>
            </a:r>
            <a:endParaRPr lang="en-US" altLang="zh-CN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326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定义性能测试指标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</a:t>
            </a:r>
            <a:r>
              <a:rPr lang="zh-CN" altLang="en-US" dirty="0"/>
              <a:t>系统日志进行</a:t>
            </a:r>
            <a:r>
              <a:rPr lang="zh-CN" altLang="en-US" dirty="0" smtClean="0"/>
              <a:t>分析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</a:t>
            </a:r>
            <a:r>
              <a:rPr lang="zh-CN" altLang="en-US" dirty="0"/>
              <a:t>同类业务进行分析</a:t>
            </a:r>
            <a:endParaRPr lang="en-US" altLang="zh-CN" dirty="0"/>
          </a:p>
          <a:p>
            <a:pPr lvl="1"/>
            <a:r>
              <a:rPr lang="zh-CN" altLang="en-US" dirty="0"/>
              <a:t>通过</a:t>
            </a:r>
            <a:r>
              <a:rPr lang="en-US" altLang="zh-CN" dirty="0"/>
              <a:t>80/20</a:t>
            </a:r>
            <a:r>
              <a:rPr lang="zh-CN" altLang="en-US" dirty="0"/>
              <a:t>原则进行分析</a:t>
            </a:r>
            <a:endParaRPr lang="en-US" altLang="zh-CN" dirty="0"/>
          </a:p>
          <a:p>
            <a:r>
              <a:rPr lang="zh-CN" altLang="en-US" dirty="0"/>
              <a:t>编写性能测试计划</a:t>
            </a:r>
            <a:endParaRPr lang="en-US" altLang="zh-CN" dirty="0"/>
          </a:p>
          <a:p>
            <a:r>
              <a:rPr lang="zh-CN" altLang="en-US" dirty="0"/>
              <a:t>编写性能测试</a:t>
            </a:r>
            <a:r>
              <a:rPr lang="zh-CN" altLang="en-US" dirty="0" smtClean="0"/>
              <a:t>方案</a:t>
            </a:r>
            <a:endParaRPr lang="en-US" altLang="zh-CN" dirty="0" smtClean="0"/>
          </a:p>
          <a:p>
            <a:r>
              <a:rPr lang="zh-CN" altLang="en-US" dirty="0" smtClean="0"/>
              <a:t>编写性能测试用例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600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通过系统日志进行</a:t>
            </a:r>
            <a:r>
              <a:rPr lang="zh-CN" altLang="en-US" dirty="0" smtClean="0"/>
              <a:t>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系统负载是动态变化的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公司内部</a:t>
            </a:r>
            <a:r>
              <a:rPr lang="en-US" altLang="zh-CN" dirty="0" smtClean="0"/>
              <a:t>C/S</a:t>
            </a:r>
            <a:r>
              <a:rPr lang="zh-CN" altLang="en-US" dirty="0" smtClean="0"/>
              <a:t>架构的系统，系统负载可控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对外</a:t>
            </a:r>
            <a:r>
              <a:rPr lang="en-US" altLang="zh-CN" dirty="0" smtClean="0"/>
              <a:t>B/S</a:t>
            </a:r>
            <a:r>
              <a:rPr lang="zh-CN" altLang="en-US" dirty="0" smtClean="0"/>
              <a:t>架构系统，可能存在爆发式增长</a:t>
            </a:r>
            <a:endParaRPr lang="en-US" altLang="zh-CN" dirty="0" smtClean="0"/>
          </a:p>
          <a:p>
            <a:r>
              <a:rPr lang="zh-CN" altLang="en-US" dirty="0" smtClean="0"/>
              <a:t>如何应对用户量增长的问题？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做容量规划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726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通过系统日志进行分析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怎样做容量规划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容量：包含业务容量和处理容量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业务容量：业务的种类、业务的请求频率和业务的请求量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处理容量：最大处理能力，某个接口的处理吞吐量、处理响应时间和对资源的利用率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吞吐量</a:t>
            </a:r>
            <a:r>
              <a:rPr lang="en-US" altLang="zh-CN" dirty="0" smtClean="0"/>
              <a:t>:</a:t>
            </a:r>
            <a:r>
              <a:rPr lang="zh-CN" altLang="en-US" dirty="0" smtClean="0"/>
              <a:t>单位时间内</a:t>
            </a:r>
            <a:r>
              <a:rPr lang="en-US" altLang="zh-CN" dirty="0" smtClean="0"/>
              <a:t>CPU</a:t>
            </a:r>
            <a:r>
              <a:rPr lang="zh-CN" altLang="en-US" dirty="0" smtClean="0"/>
              <a:t>从存储设备读取、处理、存储信息的量（取决于</a:t>
            </a:r>
            <a:r>
              <a:rPr lang="en-US" altLang="zh-CN" dirty="0" smtClean="0"/>
              <a:t>CPU</a:t>
            </a:r>
            <a:r>
              <a:rPr lang="zh-CN" altLang="en-US" dirty="0" smtClean="0"/>
              <a:t>性能、时钟频率、周期数、指令条数等）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197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穿越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凸显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16441</TotalTime>
  <Words>2899</Words>
  <Application>Microsoft Office PowerPoint</Application>
  <PresentationFormat>自定义</PresentationFormat>
  <Paragraphs>390</Paragraphs>
  <Slides>61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71" baseType="lpstr">
      <vt:lpstr>华文楷体</vt:lpstr>
      <vt:lpstr>楷体</vt:lpstr>
      <vt:lpstr>宋体</vt:lpstr>
      <vt:lpstr>微软雅黑</vt:lpstr>
      <vt:lpstr>Arial</vt:lpstr>
      <vt:lpstr>Calibri</vt:lpstr>
      <vt:lpstr>DejaVu Sans Mono</vt:lpstr>
      <vt:lpstr>Times New Roman</vt:lpstr>
      <vt:lpstr>Wingdings</vt:lpstr>
      <vt:lpstr>Office 主题</vt:lpstr>
      <vt:lpstr>性能测试 --计划测试 </vt:lpstr>
      <vt:lpstr>内容回顾</vt:lpstr>
      <vt:lpstr>内容回顾</vt:lpstr>
      <vt:lpstr>内容回顾</vt:lpstr>
      <vt:lpstr>内容回顾</vt:lpstr>
      <vt:lpstr>内容回顾</vt:lpstr>
      <vt:lpstr>目录</vt:lpstr>
      <vt:lpstr>通过系统日志进行分析</vt:lpstr>
      <vt:lpstr>通过系统日志进行分析</vt:lpstr>
      <vt:lpstr>通过系统日志进行分析</vt:lpstr>
      <vt:lpstr>通过系统日志进行分析</vt:lpstr>
      <vt:lpstr>通过系统日志进行分析</vt:lpstr>
      <vt:lpstr>通过系统日志进行分析</vt:lpstr>
      <vt:lpstr>通过系统日志进行分析</vt:lpstr>
      <vt:lpstr>通过系统日志进行分析—容量规划</vt:lpstr>
      <vt:lpstr>通过系统日志进行分析—容量规划</vt:lpstr>
      <vt:lpstr>通过系统日志进行分析—容量规划</vt:lpstr>
      <vt:lpstr>通过系统日志进行分析—容量规划</vt:lpstr>
      <vt:lpstr>通过系统日志进行分析—容量规划</vt:lpstr>
      <vt:lpstr>通过系统日志进行分析—容量规划</vt:lpstr>
      <vt:lpstr>通过系统日志进行分析—容量规划</vt:lpstr>
      <vt:lpstr>通过系统日志进行分析—容量规划（修改）</vt:lpstr>
      <vt:lpstr>通过系统日志进行分析—容量规划</vt:lpstr>
      <vt:lpstr>定义性能指标—通过日志进行分析</vt:lpstr>
      <vt:lpstr>目录</vt:lpstr>
      <vt:lpstr>定义性能指标—通过同类业务进行分析</vt:lpstr>
      <vt:lpstr>目录</vt:lpstr>
      <vt:lpstr>定义性能指标—通过80/20原则进行分析</vt:lpstr>
      <vt:lpstr>定义性能指标—生活中的例子</vt:lpstr>
      <vt:lpstr>定义性能指标—生活中的例子</vt:lpstr>
      <vt:lpstr>定义性能指标</vt:lpstr>
      <vt:lpstr>练习</vt:lpstr>
      <vt:lpstr>练习</vt:lpstr>
      <vt:lpstr>练习</vt:lpstr>
      <vt:lpstr>性能指标计算总结</vt:lpstr>
      <vt:lpstr>定义性能指标</vt:lpstr>
      <vt:lpstr>目录</vt:lpstr>
      <vt:lpstr>编写性能测试计划</vt:lpstr>
      <vt:lpstr>性能测试计划书写要点</vt:lpstr>
      <vt:lpstr>性能测试计划</vt:lpstr>
      <vt:lpstr>性能测试计划</vt:lpstr>
      <vt:lpstr>性能测试计划</vt:lpstr>
      <vt:lpstr>性能测试计划—角色和职责</vt:lpstr>
      <vt:lpstr>性能测试计划—工具列表</vt:lpstr>
      <vt:lpstr>性能测试计划</vt:lpstr>
      <vt:lpstr>性能测试计划</vt:lpstr>
      <vt:lpstr>性能测试计划</vt:lpstr>
      <vt:lpstr>性能测试计划</vt:lpstr>
      <vt:lpstr>目录</vt:lpstr>
      <vt:lpstr>编写性能测试方案</vt:lpstr>
      <vt:lpstr>性能测试方案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目录</vt:lpstr>
      <vt:lpstr>编写性能测试用例</vt:lpstr>
      <vt:lpstr>PowerPoint 演示文稿</vt:lpstr>
      <vt:lpstr>内容总结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刘兴梅</dc:creator>
  <cp:lastModifiedBy>刘兴梅</cp:lastModifiedBy>
  <cp:revision>479</cp:revision>
  <cp:lastPrinted>2012-03-16T05:44:49Z</cp:lastPrinted>
  <dcterms:modified xsi:type="dcterms:W3CDTF">2019-05-14T04:07:53Z</dcterms:modified>
</cp:coreProperties>
</file>